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64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6" r:id="rId3"/>
    <p:sldId id="327" r:id="rId4"/>
    <p:sldId id="329" r:id="rId5"/>
    <p:sldId id="328" r:id="rId6"/>
    <p:sldId id="331" r:id="rId7"/>
    <p:sldId id="324" r:id="rId8"/>
    <p:sldId id="266" r:id="rId9"/>
    <p:sldId id="322" r:id="rId10"/>
    <p:sldId id="332" r:id="rId11"/>
    <p:sldId id="323" r:id="rId12"/>
    <p:sldId id="409" r:id="rId13"/>
    <p:sldId id="429" r:id="rId14"/>
    <p:sldId id="345" r:id="rId15"/>
    <p:sldId id="415" r:id="rId16"/>
    <p:sldId id="411" r:id="rId17"/>
    <p:sldId id="430" r:id="rId18"/>
    <p:sldId id="424" r:id="rId19"/>
    <p:sldId id="425" r:id="rId20"/>
    <p:sldId id="426" r:id="rId21"/>
    <p:sldId id="427" r:id="rId22"/>
    <p:sldId id="431" r:id="rId23"/>
    <p:sldId id="421" r:id="rId24"/>
    <p:sldId id="423" r:id="rId25"/>
    <p:sldId id="405" r:id="rId26"/>
    <p:sldId id="428" r:id="rId27"/>
    <p:sldId id="432" r:id="rId28"/>
    <p:sldId id="311" r:id="rId29"/>
    <p:sldId id="385" r:id="rId30"/>
    <p:sldId id="404" r:id="rId31"/>
    <p:sldId id="262" r:id="rId32"/>
    <p:sldId id="396" r:id="rId33"/>
    <p:sldId id="40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1" autoAdjust="0"/>
    <p:restoredTop sz="97441" autoAdjust="0"/>
  </p:normalViewPr>
  <p:slideViewPr>
    <p:cSldViewPr snapToGrid="0" snapToObjects="1">
      <p:cViewPr varScale="1">
        <p:scale>
          <a:sx n="87" d="100"/>
          <a:sy n="87" d="100"/>
        </p:scale>
        <p:origin x="-14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5E667-FEB8-5A4B-A3B4-B91786C0B7A3}" type="datetimeFigureOut">
              <a:rPr lang="en-US" smtClean="0"/>
              <a:t>14/10/14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606A5-D3D0-324C-AF06-30EF857A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218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2763B-5044-5041-AB68-682987C74C80}" type="datetimeFigureOut">
              <a:rPr lang="en-US" smtClean="0"/>
              <a:t>14/10/14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91374-8267-2A40-9633-37DAF50E1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09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-14598" y="2662549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2218" y="2569468"/>
            <a:ext cx="9146380" cy="4317730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268892">
            <a:off x="1459436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877672">
            <a:off x="1835461" y="3638863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/>
          <a:lstStyle/>
          <a:p>
            <a:fld id="{900EA882-6312-0044-AB82-CA1B97E2479D}" type="datetime4">
              <a:rPr lang="en-US" smtClean="0"/>
              <a:t>October 14,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/>
          <a:lstStyle/>
          <a:p>
            <a:fld id="{0DEA7C6F-4FCE-B040-8EBF-F72CAAB1B841}" type="datetime4">
              <a:rPr lang="en-US" smtClean="0"/>
              <a:t>October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/>
          <a:lstStyle/>
          <a:p>
            <a:fld id="{23766DF6-4DC1-4D43-9B8A-AFE988DDDA03}" type="datetime4">
              <a:rPr lang="en-US" smtClean="0"/>
              <a:t>October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/>
          <a:lstStyle/>
          <a:p>
            <a:fld id="{ADABA2D5-8DFD-2344-981E-275E20A051A6}" type="datetime4">
              <a:rPr lang="en-US" smtClean="0"/>
              <a:t>October 14,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/>
          <a:lstStyle/>
          <a:p>
            <a:fld id="{B3F9036A-63F6-824E-BDB0-82CD10EA49AB}" type="datetime4">
              <a:rPr lang="en-US" smtClean="0"/>
              <a:t>October 14,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/>
          <a:lstStyle/>
          <a:p>
            <a:fld id="{79EEDFBF-C46D-3B4A-9B40-B98A28AE510A}" type="datetime4">
              <a:rPr lang="en-US" smtClean="0"/>
              <a:t>October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/>
          <a:lstStyle/>
          <a:p>
            <a:fld id="{B6A7DF31-AF43-794D-8146-DED0C04DD926}" type="datetime4">
              <a:rPr lang="en-US" smtClean="0"/>
              <a:t>October 14,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/>
          <a:lstStyle/>
          <a:p>
            <a:fld id="{367DAEDF-4316-6446-9F30-8ACB082C7A49}" type="datetime4">
              <a:rPr lang="en-US" smtClean="0"/>
              <a:t>October 14,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/>
          <a:lstStyle/>
          <a:p>
            <a:fld id="{0446EA39-A74D-6E44-8012-B9FB904BAE64}" type="datetime4">
              <a:rPr lang="en-US" smtClean="0"/>
              <a:t>October 14,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/>
          <a:lstStyle/>
          <a:p>
            <a:fld id="{3AFB6351-4AE8-0544-A224-66FA04356456}" type="datetime4">
              <a:rPr lang="en-US" smtClean="0"/>
              <a:t>October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/>
          <a:lstStyle/>
          <a:p>
            <a:fld id="{7C59DAD7-C814-9948-AC75-B147D04FF73C}" type="datetime4">
              <a:rPr lang="en-US" smtClean="0"/>
              <a:t>October 14,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6452870"/>
            <a:ext cx="3574257" cy="43432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2218" y="6452870"/>
            <a:ext cx="9146380" cy="43432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1818" y="263567"/>
            <a:ext cx="6978849" cy="729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4735" y="1372329"/>
            <a:ext cx="8291825" cy="4744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533305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spc="20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Rebeca Gonzalez Suarez (UNL) 15 October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018" y="6496667"/>
            <a:ext cx="502920" cy="337664"/>
          </a:xfrm>
          <a:prstGeom prst="ellipse">
            <a:avLst/>
          </a:prstGeom>
          <a:noFill/>
          <a:ln w="19050">
            <a:noFill/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060667" y="60791"/>
            <a:ext cx="1042259" cy="938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4"/>
          <a:srcRect l="2061" t="1093" r="1801" b="3251"/>
          <a:stretch/>
        </p:blipFill>
        <p:spPr>
          <a:xfrm>
            <a:off x="-7044" y="2579"/>
            <a:ext cx="1001274" cy="9962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ki.cern.ch/twiki/bin/view/CMS/TWikiTopQuark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hyperlink" Target="http://arxiv.org/abs/arXiv:1010.5994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hyperlink" Target="http://arxiv.org/abs/1211.2220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rxiv.org/abs/1403.4427" TargetMode="External"/><Relationship Id="rId3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rxiv.org/abs/1404.2292" TargetMode="External"/><Relationship Id="rId3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hyperlink" Target="http://arxiv.org/abs/arXiv:1207.0065" TargetMode="External"/><Relationship Id="rId5" Type="http://schemas.openxmlformats.org/officeDocument/2006/relationships/image" Target="../media/image50.png"/><Relationship Id="rId6" Type="http://schemas.openxmlformats.org/officeDocument/2006/relationships/hyperlink" Target="http://arxiv.org/abs/1311.3924" TargetMode="External"/><Relationship Id="rId7" Type="http://schemas.openxmlformats.org/officeDocument/2006/relationships/image" Target="../media/image51.png"/><Relationship Id="rId8" Type="http://schemas.openxmlformats.org/officeDocument/2006/relationships/hyperlink" Target="http://arxiv.org/abs/1402.3803" TargetMode="External"/><Relationship Id="rId9" Type="http://schemas.openxmlformats.org/officeDocument/2006/relationships/hyperlink" Target="http://arxiv.org/abs/1308.3879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arXiv:1208.0957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hyperlink" Target="http://arxiv.org/abs/1106.3052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hyperlink" Target="http://arxiv.org/abs/1401.2942" TargetMode="External"/><Relationship Id="rId5" Type="http://schemas.openxmlformats.org/officeDocument/2006/relationships/hyperlink" Target="http://arxiv.org/abs/1209.3489" TargetMode="External"/><Relationship Id="rId6" Type="http://schemas.openxmlformats.org/officeDocument/2006/relationships/image" Target="../media/image58.png"/><Relationship Id="rId7" Type="http://schemas.openxmlformats.org/officeDocument/2006/relationships/hyperlink" Target="http://arxiv.org/abs/1403.7366" TargetMode="External"/><Relationship Id="rId8" Type="http://schemas.openxmlformats.org/officeDocument/2006/relationships/hyperlink" Target="http://arxiv.org/abs/1209.4533" TargetMode="External"/><Relationship Id="rId9" Type="http://schemas.openxmlformats.org/officeDocument/2006/relationships/hyperlink" Target="http://cds.cern.ch/record/1633190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0.1154" TargetMode="External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hyperlink" Target="https://twiki.cern.ch/twiki/bin/view/LHCPhysics/TopLHCW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ds.cern.ch/record/146009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hyperlink" Target="http://cds.cern.ch/record/1951378" TargetMode="External"/><Relationship Id="rId5" Type="http://schemas.openxmlformats.org/officeDocument/2006/relationships/hyperlink" Target="https://cds.cern.ch/record/1950834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ki.cern.ch/twiki/bin/view/CMSPublic/PhysicsResultsTOP" TargetMode="External"/><Relationship Id="rId3" Type="http://schemas.openxmlformats.org/officeDocument/2006/relationships/hyperlink" Target="https://twiki.cern.ch/twiki/bin/viewauth/CMS/Internal/PublicationPlan2014%23TO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in2p3.fr/event/10114/session/32/contribution/37/material/slides/0.pdf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cds.cern.ch/record/1280706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0.1154" TargetMode="External"/><Relationship Id="rId4" Type="http://schemas.openxmlformats.org/officeDocument/2006/relationships/hyperlink" Target="http://arxiv.org/abs/arXiv:1409.7339" TargetMode="External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ndico.in2p3.fr/event/10114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158" y="1258642"/>
            <a:ext cx="7616925" cy="2004487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Run 1 analyses </a:t>
            </a:r>
            <a:r>
              <a:rPr lang="en-US" dirty="0" smtClean="0"/>
              <a:t>end</a:t>
            </a:r>
            <a:r>
              <a:rPr lang="en-US" dirty="0"/>
              <a:t>-</a:t>
            </a:r>
            <a:r>
              <a:rPr lang="en-US" dirty="0" smtClean="0"/>
              <a:t>game</a:t>
            </a:r>
            <a:br>
              <a:rPr lang="en-US" dirty="0" smtClean="0"/>
            </a:br>
            <a:r>
              <a:rPr lang="en-US" dirty="0" smtClean="0"/>
              <a:t>TOP</a:t>
            </a:r>
            <a:r>
              <a:rPr lang="en-US" dirty="0"/>
              <a:t> </a:t>
            </a:r>
            <a:r>
              <a:rPr lang="en-US" sz="3200" cap="none" dirty="0" smtClean="0"/>
              <a:t>PAG</a:t>
            </a:r>
            <a:endParaRPr lang="en-US" sz="32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61617" y="6409147"/>
            <a:ext cx="6511131" cy="329259"/>
          </a:xfrm>
        </p:spPr>
        <p:txBody>
          <a:bodyPr>
            <a:normAutofit fontScale="85000" lnSpcReduction="10000"/>
          </a:bodyPr>
          <a:lstStyle/>
          <a:p>
            <a:r>
              <a:rPr lang="en-US" cap="none" dirty="0" smtClean="0"/>
              <a:t>Rebeca </a:t>
            </a:r>
            <a:r>
              <a:rPr lang="en-US" cap="none" dirty="0"/>
              <a:t>G</a:t>
            </a:r>
            <a:r>
              <a:rPr lang="en-US" cap="none" dirty="0" smtClean="0"/>
              <a:t>onzalez </a:t>
            </a:r>
            <a:r>
              <a:rPr lang="en-US" cap="none" dirty="0"/>
              <a:t>S</a:t>
            </a:r>
            <a:r>
              <a:rPr lang="en-US" cap="none" dirty="0" smtClean="0"/>
              <a:t>uarez on behalf of the CMS TOP group</a:t>
            </a:r>
            <a:endParaRPr lang="en-US" cap="non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42" y="1376953"/>
            <a:ext cx="2686700" cy="181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6740733" y="2365257"/>
            <a:ext cx="1241557" cy="656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TOP QUARK</a:t>
            </a:r>
          </a:p>
          <a:p>
            <a:pPr algn="ctr"/>
            <a:r>
              <a:rPr lang="en-US" sz="1200" dirty="0" smtClean="0"/>
              <a:t>CMS LHC Run-1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2952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7850" y="1421987"/>
            <a:ext cx="8291825" cy="4957887"/>
          </a:xfrm>
        </p:spPr>
        <p:txBody>
          <a:bodyPr>
            <a:noAutofit/>
          </a:bodyPr>
          <a:lstStyle/>
          <a:p>
            <a:pPr lvl="1"/>
            <a:r>
              <a:rPr lang="en-US" sz="2000" dirty="0" smtClean="0"/>
              <a:t>The current top PAG conveners are </a:t>
            </a:r>
          </a:p>
          <a:p>
            <a:pPr lvl="2"/>
            <a:r>
              <a:rPr lang="en-US" sz="2000" dirty="0" err="1" smtClean="0">
                <a:solidFill>
                  <a:schemeClr val="accent2"/>
                </a:solidFill>
              </a:rPr>
              <a:t>Martijn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smtClean="0">
                <a:solidFill>
                  <a:schemeClr val="accent2"/>
                </a:solidFill>
              </a:rPr>
              <a:t>Mulders</a:t>
            </a:r>
            <a:r>
              <a:rPr lang="en-US" sz="2000" dirty="0" smtClean="0"/>
              <a:t>, Andreas Meyer, and </a:t>
            </a:r>
            <a:r>
              <a:rPr lang="en-US" sz="2000" dirty="0" smtClean="0">
                <a:solidFill>
                  <a:schemeClr val="accent3"/>
                </a:solidFill>
              </a:rPr>
              <a:t>Andrea </a:t>
            </a:r>
            <a:r>
              <a:rPr lang="en-US" sz="2000" dirty="0" err="1" smtClean="0">
                <a:solidFill>
                  <a:schemeClr val="accent3"/>
                </a:solidFill>
              </a:rPr>
              <a:t>Giammanco</a:t>
            </a:r>
            <a:r>
              <a:rPr lang="en-US" sz="2000" dirty="0" smtClean="0">
                <a:solidFill>
                  <a:schemeClr val="accent3"/>
                </a:solidFill>
              </a:rPr>
              <a:t> </a:t>
            </a:r>
          </a:p>
          <a:p>
            <a:pPr lvl="2"/>
            <a:endParaRPr lang="en-US" sz="2000" dirty="0" smtClean="0">
              <a:solidFill>
                <a:schemeClr val="accent3"/>
              </a:solidFill>
            </a:endParaRPr>
          </a:p>
          <a:p>
            <a:pPr lvl="1"/>
            <a:r>
              <a:rPr lang="en-US" sz="2000" dirty="0" smtClean="0"/>
              <a:t>TOP has at the moment 4 top subgroups:</a:t>
            </a:r>
          </a:p>
          <a:p>
            <a:pPr lvl="3"/>
            <a:r>
              <a:rPr lang="en-US" sz="2000" b="1" dirty="0" smtClean="0"/>
              <a:t>cross sections: </a:t>
            </a:r>
            <a:r>
              <a:rPr lang="en-US" sz="2000" dirty="0" err="1" smtClean="0">
                <a:solidFill>
                  <a:schemeClr val="accent2"/>
                </a:solidFill>
              </a:rPr>
              <a:t>Akram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</a:rPr>
              <a:t>Khan</a:t>
            </a:r>
            <a:r>
              <a:rPr lang="en-US" sz="2000" dirty="0"/>
              <a:t>, Mara </a:t>
            </a:r>
            <a:r>
              <a:rPr lang="en-US" sz="2000" dirty="0" err="1"/>
              <a:t>Senghi</a:t>
            </a:r>
            <a:r>
              <a:rPr lang="en-US" sz="2000" dirty="0"/>
              <a:t> </a:t>
            </a:r>
            <a:r>
              <a:rPr lang="en-US" sz="2000" dirty="0" err="1" smtClean="0"/>
              <a:t>Soares</a:t>
            </a:r>
            <a:r>
              <a:rPr lang="en-US" sz="2000" dirty="0"/>
              <a:t>, </a:t>
            </a:r>
            <a:r>
              <a:rPr lang="en-US" sz="2000" dirty="0">
                <a:solidFill>
                  <a:schemeClr val="accent3"/>
                </a:solidFill>
              </a:rPr>
              <a:t>James </a:t>
            </a:r>
            <a:r>
              <a:rPr lang="en-US" sz="2000" dirty="0" err="1">
                <a:solidFill>
                  <a:schemeClr val="accent3"/>
                </a:solidFill>
              </a:rPr>
              <a:t>Keaveney</a:t>
            </a:r>
            <a:endParaRPr lang="en-US" sz="2000" dirty="0" smtClean="0">
              <a:solidFill>
                <a:schemeClr val="accent3"/>
              </a:solidFill>
            </a:endParaRPr>
          </a:p>
          <a:p>
            <a:pPr lvl="3"/>
            <a:r>
              <a:rPr lang="en-US" sz="2000" b="1" dirty="0"/>
              <a:t>m</a:t>
            </a:r>
            <a:r>
              <a:rPr lang="en-US" sz="2000" b="1" dirty="0" smtClean="0"/>
              <a:t>ass: </a:t>
            </a:r>
            <a:r>
              <a:rPr lang="en-US" sz="2000" dirty="0" smtClean="0">
                <a:solidFill>
                  <a:schemeClr val="accent2"/>
                </a:solidFill>
              </a:rPr>
              <a:t>Pedro </a:t>
            </a:r>
            <a:r>
              <a:rPr lang="en-US" sz="2000" dirty="0">
                <a:solidFill>
                  <a:schemeClr val="accent2"/>
                </a:solidFill>
              </a:rPr>
              <a:t>Silva</a:t>
            </a:r>
            <a:r>
              <a:rPr lang="en-US" sz="2000" dirty="0"/>
              <a:t>, Benjamin </a:t>
            </a:r>
            <a:r>
              <a:rPr lang="en-US" sz="2000" dirty="0" err="1" smtClean="0"/>
              <a:t>Stieger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3"/>
                </a:solidFill>
              </a:rPr>
              <a:t>Hartmut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 err="1">
                <a:solidFill>
                  <a:schemeClr val="accent3"/>
                </a:solidFill>
              </a:rPr>
              <a:t>Stadie</a:t>
            </a:r>
            <a:endParaRPr lang="en-US" sz="2000" dirty="0" smtClean="0">
              <a:solidFill>
                <a:schemeClr val="accent3"/>
              </a:solidFill>
            </a:endParaRPr>
          </a:p>
          <a:p>
            <a:pPr lvl="3"/>
            <a:r>
              <a:rPr lang="en-US" sz="2000" b="1" dirty="0" smtClean="0"/>
              <a:t>properties</a:t>
            </a:r>
            <a:r>
              <a:rPr lang="en-US" sz="2000" dirty="0" smtClean="0"/>
              <a:t>: </a:t>
            </a:r>
            <a:r>
              <a:rPr lang="en-US" sz="2000" dirty="0" err="1" smtClean="0">
                <a:solidFill>
                  <a:schemeClr val="accent2"/>
                </a:solidFill>
              </a:rPr>
              <a:t>Efe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 err="1" smtClean="0">
                <a:solidFill>
                  <a:schemeClr val="accent2"/>
                </a:solidFill>
              </a:rPr>
              <a:t>Yazgan</a:t>
            </a:r>
            <a:r>
              <a:rPr lang="en-US" sz="2000" dirty="0" smtClean="0"/>
              <a:t>, Jacob </a:t>
            </a:r>
            <a:r>
              <a:rPr lang="en-US" sz="2000" dirty="0"/>
              <a:t>Linacre, </a:t>
            </a:r>
            <a:r>
              <a:rPr lang="en-US" sz="2000" dirty="0">
                <a:solidFill>
                  <a:schemeClr val="accent3"/>
                </a:solidFill>
              </a:rPr>
              <a:t>Thorsten </a:t>
            </a:r>
            <a:r>
              <a:rPr lang="en-US" sz="2000" dirty="0" err="1" smtClean="0">
                <a:solidFill>
                  <a:schemeClr val="accent3"/>
                </a:solidFill>
              </a:rPr>
              <a:t>Chwalek</a:t>
            </a:r>
            <a:r>
              <a:rPr lang="en-US" sz="2000" dirty="0" smtClean="0">
                <a:solidFill>
                  <a:schemeClr val="accent3"/>
                </a:solidFill>
              </a:rPr>
              <a:t> </a:t>
            </a:r>
          </a:p>
          <a:p>
            <a:pPr lvl="3"/>
            <a:r>
              <a:rPr lang="en-US" sz="2000" b="1" dirty="0"/>
              <a:t>s</a:t>
            </a:r>
            <a:r>
              <a:rPr lang="en-US" sz="2000" b="1" dirty="0" smtClean="0"/>
              <a:t>ingle top:</a:t>
            </a:r>
            <a:r>
              <a:rPr lang="en-US" sz="2000" b="1" dirty="0"/>
              <a:t> </a:t>
            </a:r>
            <a:r>
              <a:rPr lang="en-US" sz="2000" dirty="0" smtClean="0">
                <a:solidFill>
                  <a:schemeClr val="accent2"/>
                </a:solidFill>
              </a:rPr>
              <a:t>Rebeca Gonzalez Suarez</a:t>
            </a:r>
            <a:r>
              <a:rPr lang="en-US" sz="2000" dirty="0" smtClean="0"/>
              <a:t>, </a:t>
            </a:r>
            <a:r>
              <a:rPr lang="en-US" sz="2000" dirty="0" err="1" smtClean="0"/>
              <a:t>Orso</a:t>
            </a:r>
            <a:r>
              <a:rPr lang="en-US" sz="2000" dirty="0" smtClean="0"/>
              <a:t> </a:t>
            </a:r>
            <a:r>
              <a:rPr lang="en-US" sz="2000" dirty="0" err="1" smtClean="0"/>
              <a:t>Iorio</a:t>
            </a:r>
            <a:r>
              <a:rPr lang="en-US" sz="2000" dirty="0" smtClean="0"/>
              <a:t>, </a:t>
            </a:r>
            <a:r>
              <a:rPr lang="en-US" sz="2000" dirty="0" err="1" smtClean="0">
                <a:solidFill>
                  <a:schemeClr val="accent3"/>
                </a:solidFill>
              </a:rPr>
              <a:t>Nadjieh</a:t>
            </a:r>
            <a:r>
              <a:rPr lang="en-US" sz="2000" dirty="0" smtClean="0">
                <a:solidFill>
                  <a:schemeClr val="accent3"/>
                </a:solidFill>
              </a:rPr>
              <a:t> </a:t>
            </a:r>
            <a:r>
              <a:rPr lang="en-US" sz="2000" dirty="0" err="1" smtClean="0">
                <a:solidFill>
                  <a:schemeClr val="accent3"/>
                </a:solidFill>
              </a:rPr>
              <a:t>Jafari</a:t>
            </a:r>
            <a:r>
              <a:rPr lang="en-US" sz="2000" dirty="0" smtClean="0">
                <a:solidFill>
                  <a:schemeClr val="accent3"/>
                </a:solidFill>
              </a:rPr>
              <a:t> </a:t>
            </a:r>
          </a:p>
          <a:p>
            <a:pPr lvl="4"/>
            <a:endParaRPr lang="en-US" sz="2000" dirty="0"/>
          </a:p>
          <a:p>
            <a:pPr lvl="1"/>
            <a:r>
              <a:rPr lang="en-US" sz="2000" dirty="0" smtClean="0"/>
              <a:t>And works together with ATLAS and the theory community in the context of the</a:t>
            </a:r>
            <a:r>
              <a:rPr lang="en-US" sz="2000" dirty="0" smtClean="0">
                <a:solidFill>
                  <a:schemeClr val="accent4"/>
                </a:solidFill>
              </a:rPr>
              <a:t> TOP LHC Working Group </a:t>
            </a:r>
            <a:endParaRPr lang="en-US" sz="2000" dirty="0">
              <a:solidFill>
                <a:schemeClr val="accent4"/>
              </a:solidFill>
            </a:endParaRPr>
          </a:p>
          <a:p>
            <a:pPr lvl="2"/>
            <a:endParaRPr lang="en-US" sz="2000" dirty="0" smtClean="0">
              <a:solidFill>
                <a:schemeClr val="accent4"/>
              </a:solidFill>
            </a:endParaRP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More info, including contact persons for different tasks and POGs:</a:t>
            </a:r>
          </a:p>
          <a:p>
            <a:pPr marL="571500" lvl="2" indent="-342900"/>
            <a:r>
              <a:rPr lang="en-US" sz="2000" dirty="0">
                <a:solidFill>
                  <a:schemeClr val="accent4"/>
                </a:solidFill>
                <a:hlinkClick r:id="rId2"/>
              </a:rPr>
              <a:t>https://twiki.cern.ch/twiki/bin/view/CMS/</a:t>
            </a:r>
            <a:r>
              <a:rPr lang="en-US" sz="2000" dirty="0" smtClean="0">
                <a:solidFill>
                  <a:schemeClr val="accent4"/>
                </a:solidFill>
                <a:hlinkClick r:id="rId2"/>
              </a:rPr>
              <a:t>TWikiTopQuark</a:t>
            </a:r>
            <a:endParaRPr lang="en-US" sz="2000" dirty="0" smtClean="0">
              <a:solidFill>
                <a:schemeClr val="accent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89171" y="1098821"/>
            <a:ext cx="1391627" cy="58477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2"/>
                </a:solidFill>
              </a:rPr>
              <a:t>Ending 2014</a:t>
            </a:r>
          </a:p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Starting 2015</a:t>
            </a:r>
          </a:p>
        </p:txBody>
      </p:sp>
    </p:spTree>
    <p:extLst>
      <p:ext uri="{BB962C8B-B14F-4D97-AF65-F5344CB8AC3E}">
        <p14:creationId xmlns:p14="http://schemas.microsoft.com/office/powerpoint/2010/main" val="22802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54735" y="2788458"/>
            <a:ext cx="8260713" cy="3153439"/>
          </a:xfrm>
          <a:prstGeom prst="round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81818" y="1694294"/>
            <a:ext cx="6978849" cy="729184"/>
          </a:xfrm>
        </p:spPr>
        <p:txBody>
          <a:bodyPr/>
          <a:lstStyle/>
          <a:p>
            <a:r>
              <a:rPr lang="en-US" cap="none" dirty="0" smtClean="0"/>
              <a:t>Top cross sections</a:t>
            </a:r>
            <a:endParaRPr lang="en-US" cap="non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57" y="2981635"/>
            <a:ext cx="2942739" cy="273491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23451" y="3287065"/>
            <a:ext cx="50168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4"/>
                </a:solidFill>
              </a:rPr>
              <a:t>October </a:t>
            </a:r>
            <a:r>
              <a:rPr lang="en-US" sz="1600" b="1" dirty="0" smtClean="0">
                <a:solidFill>
                  <a:schemeClr val="accent4"/>
                </a:solidFill>
              </a:rPr>
              <a:t>2010</a:t>
            </a:r>
            <a:endParaRPr lang="en-US" sz="1600" dirty="0"/>
          </a:p>
          <a:p>
            <a:r>
              <a:rPr lang="en-US" sz="1600" dirty="0" smtClean="0">
                <a:solidFill>
                  <a:schemeClr val="accent2"/>
                </a:solidFill>
              </a:rPr>
              <a:t>PLB </a:t>
            </a:r>
            <a:r>
              <a:rPr lang="en-US" sz="1600" dirty="0">
                <a:solidFill>
                  <a:schemeClr val="accent2"/>
                </a:solidFill>
              </a:rPr>
              <a:t>695 (2011) </a:t>
            </a:r>
            <a:r>
              <a:rPr lang="en-US" sz="1600" dirty="0" smtClean="0">
                <a:solidFill>
                  <a:schemeClr val="accent2"/>
                </a:solidFill>
              </a:rPr>
              <a:t>424 </a:t>
            </a:r>
          </a:p>
          <a:p>
            <a:r>
              <a:rPr lang="en-US" sz="1600" dirty="0" smtClean="0">
                <a:solidFill>
                  <a:schemeClr val="accent2"/>
                </a:solidFill>
                <a:hlinkClick r:id="rId3"/>
              </a:rPr>
              <a:t>arXiv:1010.5994</a:t>
            </a:r>
            <a:endParaRPr lang="en-US" sz="1600" dirty="0">
              <a:solidFill>
                <a:schemeClr val="accent2"/>
              </a:solidFill>
            </a:endParaRPr>
          </a:p>
          <a:p>
            <a:endParaRPr lang="en-US" sz="1600" dirty="0" smtClean="0">
              <a:solidFill>
                <a:schemeClr val="accent2"/>
              </a:solidFill>
            </a:endParaRPr>
          </a:p>
          <a:p>
            <a:r>
              <a:rPr lang="en-US" sz="1600" b="1" dirty="0" smtClean="0"/>
              <a:t>‘First </a:t>
            </a:r>
            <a:r>
              <a:rPr lang="en-US" sz="1600" b="1" dirty="0"/>
              <a:t>Measurement of the Cross Section for Top-Quark Pair Production in Proton-Proton Collisions at </a:t>
            </a:r>
            <a:r>
              <a:rPr lang="en-US" sz="1600" b="1" dirty="0" err="1"/>
              <a:t>sqrt</a:t>
            </a:r>
            <a:r>
              <a:rPr lang="en-US" sz="1600" b="1" dirty="0"/>
              <a:t>(s)=7 </a:t>
            </a:r>
            <a:r>
              <a:rPr lang="en-US" sz="1600" b="1" dirty="0" smtClean="0"/>
              <a:t>TeV’ </a:t>
            </a:r>
          </a:p>
          <a:p>
            <a:r>
              <a:rPr lang="en-US" sz="1600" b="1" dirty="0" smtClean="0"/>
              <a:t>3.1pb</a:t>
            </a:r>
            <a:r>
              <a:rPr lang="en-US" sz="1600" b="1" baseline="30000" dirty="0" smtClean="0"/>
              <a:t>-1</a:t>
            </a:r>
            <a:r>
              <a:rPr lang="en-US" sz="1600" b="1" dirty="0"/>
              <a:t> </a:t>
            </a:r>
            <a:r>
              <a:rPr lang="en-US" sz="1600" dirty="0" smtClean="0"/>
              <a:t>dilepton (e,µ) </a:t>
            </a:r>
          </a:p>
          <a:p>
            <a:r>
              <a:rPr lang="en-US" sz="1600" dirty="0" err="1" smtClean="0"/>
              <a:t>σ</a:t>
            </a:r>
            <a:r>
              <a:rPr lang="en-US" sz="1600" baseline="-25000" dirty="0" err="1" smtClean="0"/>
              <a:t>tt</a:t>
            </a:r>
            <a:r>
              <a:rPr lang="en-US" sz="1600" dirty="0"/>
              <a:t>=194±72 (stat.) ±24 (syst.) ±21 (</a:t>
            </a:r>
            <a:r>
              <a:rPr lang="en-US" sz="1600" dirty="0" err="1"/>
              <a:t>lumi</a:t>
            </a:r>
            <a:r>
              <a:rPr lang="en-US" sz="1600" dirty="0"/>
              <a:t>.) </a:t>
            </a:r>
            <a:r>
              <a:rPr lang="en-US" sz="1600" dirty="0" err="1" smtClean="0"/>
              <a:t>pb</a:t>
            </a:r>
            <a:endParaRPr 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06423" y="3584005"/>
            <a:ext cx="145424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First TOP paper</a:t>
            </a:r>
          </a:p>
        </p:txBody>
      </p:sp>
    </p:spTree>
    <p:extLst>
      <p:ext uri="{BB962C8B-B14F-4D97-AF65-F5344CB8AC3E}">
        <p14:creationId xmlns:p14="http://schemas.microsoft.com/office/powerpoint/2010/main" val="325070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Inclusive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7" y="1392654"/>
            <a:ext cx="5073825" cy="501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367" y="1182567"/>
            <a:ext cx="4246335" cy="5227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43432" y="1072057"/>
            <a:ext cx="60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7TeV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773369" y="1123495"/>
            <a:ext cx="60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8</a:t>
            </a:r>
            <a:r>
              <a:rPr lang="en-US" sz="1600" dirty="0" smtClean="0"/>
              <a:t>TeV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545956" y="553304"/>
            <a:ext cx="1287958" cy="276999"/>
          </a:xfrm>
          <a:prstGeom prst="rect">
            <a:avLst/>
          </a:prstGeom>
          <a:solidFill>
            <a:srgbClr val="C8EFFD"/>
          </a:solidFill>
          <a:ln w="19050" cmpd="sng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8A1D9"/>
                </a:solidFill>
                <a:latin typeface="Arial"/>
                <a:cs typeface="Arial"/>
              </a:rPr>
              <a:t>Cross sections</a:t>
            </a:r>
            <a:endParaRPr lang="en-US" sz="1200" b="1" dirty="0">
              <a:solidFill>
                <a:srgbClr val="08A1D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510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Inclusive Legacy 8TeV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15 October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9" y="1154377"/>
            <a:ext cx="5356527" cy="362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86763" y="1323652"/>
            <a:ext cx="3350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</a:rPr>
              <a:t>8TeV HPA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8A1D9"/>
                </a:solidFill>
              </a:rPr>
              <a:t>dilepton</a:t>
            </a:r>
            <a:r>
              <a:rPr lang="en-US" sz="1600" dirty="0" smtClean="0"/>
              <a:t> published → legacy paper in preparation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solidFill>
                  <a:schemeClr val="accent2"/>
                </a:solidFill>
              </a:rPr>
              <a:t>l+jets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600" dirty="0" smtClean="0"/>
              <a:t>preliminary → </a:t>
            </a:r>
            <a:r>
              <a:rPr lang="en-US" sz="1600" dirty="0"/>
              <a:t>Extended paper draft in progress (TOP-12-006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87487" y="4807055"/>
            <a:ext cx="4271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legacy papers will include ratios, will focus on </a:t>
            </a:r>
            <a:r>
              <a:rPr lang="en-US" sz="1600" dirty="0" smtClean="0"/>
              <a:t>achieving the best </a:t>
            </a:r>
            <a:r>
              <a:rPr lang="en-US" sz="1600" dirty="0" smtClean="0"/>
              <a:t>precision </a:t>
            </a:r>
            <a:r>
              <a:rPr lang="en-US" sz="1600" dirty="0" smtClean="0"/>
              <a:t>possible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→ Dilepton </a:t>
            </a:r>
            <a:r>
              <a:rPr lang="en-US" sz="1600" dirty="0"/>
              <a:t>(TOP-13-004</a:t>
            </a:r>
            <a:r>
              <a:rPr lang="en-US" sz="1600" dirty="0" smtClean="0"/>
              <a:t>) will </a:t>
            </a:r>
            <a:r>
              <a:rPr lang="en-US" sz="1600" dirty="0"/>
              <a:t>include 1btag </a:t>
            </a:r>
            <a:r>
              <a:rPr lang="en-US" sz="1600" dirty="0" smtClean="0"/>
              <a:t>category to constrain b-tag systematics</a:t>
            </a:r>
            <a:endParaRPr lang="en-US" sz="1600" dirty="0"/>
          </a:p>
        </p:txBody>
      </p:sp>
      <p:sp>
        <p:nvSpPr>
          <p:cNvPr id="10" name="Oval 9"/>
          <p:cNvSpPr/>
          <p:nvPr/>
        </p:nvSpPr>
        <p:spPr>
          <a:xfrm>
            <a:off x="4311196" y="1678912"/>
            <a:ext cx="447845" cy="48177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545956" y="553304"/>
            <a:ext cx="1287958" cy="276999"/>
          </a:xfrm>
          <a:prstGeom prst="rect">
            <a:avLst/>
          </a:prstGeom>
          <a:solidFill>
            <a:srgbClr val="C8EFFD"/>
          </a:solidFill>
          <a:ln w="19050" cmpd="sng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8A1D9"/>
                </a:solidFill>
                <a:latin typeface="Arial"/>
                <a:cs typeface="Arial"/>
              </a:rPr>
              <a:t>Cross sections</a:t>
            </a:r>
            <a:endParaRPr lang="en-US" sz="1200" b="1" dirty="0">
              <a:solidFill>
                <a:srgbClr val="08A1D9"/>
              </a:solidFill>
              <a:latin typeface="Arial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574" y="3839607"/>
            <a:ext cx="3696043" cy="255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017280"/>
            <a:ext cx="2510710" cy="21751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0710" y="2379544"/>
            <a:ext cx="1159522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First differential</a:t>
            </a:r>
          </a:p>
        </p:txBody>
      </p:sp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99" y="991894"/>
            <a:ext cx="2764945" cy="2613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00980" y="1234704"/>
            <a:ext cx="13840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TOP</a:t>
            </a:r>
            <a:r>
              <a:rPr lang="en-US" sz="1600" dirty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-12-</a:t>
            </a:r>
            <a:r>
              <a:rPr lang="en-US" sz="1600" dirty="0" smtClean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028</a:t>
            </a:r>
            <a:endParaRPr lang="en-US" sz="1600" dirty="0">
              <a:solidFill>
                <a:srgbClr val="0000E6"/>
              </a:solidFill>
              <a:ea typeface="ＭＳ Ｐゴシック" charset="0"/>
              <a:cs typeface="Arial Narrow" charset="0"/>
            </a:endParaRPr>
          </a:p>
          <a:p>
            <a:pPr algn="r"/>
            <a:r>
              <a:rPr lang="en-US" sz="1600" dirty="0" smtClean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Post </a:t>
            </a:r>
            <a:r>
              <a:rPr lang="en-US" sz="1600" dirty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CWR</a:t>
            </a:r>
          </a:p>
          <a:p>
            <a:pPr algn="r"/>
            <a:r>
              <a:rPr lang="en-US" sz="1600" dirty="0" smtClean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Dilepton 8TeV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466916" y="1193625"/>
            <a:ext cx="22417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506E94"/>
                </a:solidFill>
              </a:rPr>
              <a:t>November 2012</a:t>
            </a:r>
          </a:p>
          <a:p>
            <a:r>
              <a:rPr lang="en-US" sz="1400" dirty="0"/>
              <a:t>EPJC 73 (2013) </a:t>
            </a:r>
            <a:r>
              <a:rPr lang="en-US" sz="1400" dirty="0" smtClean="0"/>
              <a:t>2339</a:t>
            </a:r>
          </a:p>
          <a:p>
            <a:r>
              <a:rPr lang="en-US" sz="1400" dirty="0" smtClean="0">
                <a:hlinkClick r:id="rId4"/>
              </a:rPr>
              <a:t>arXiv:1211.2220</a:t>
            </a:r>
            <a:endParaRPr lang="en-US" sz="1400" dirty="0" smtClean="0"/>
          </a:p>
          <a:p>
            <a:r>
              <a:rPr lang="en-US" sz="1400" b="1" dirty="0" smtClean="0"/>
              <a:t>Dilepton, </a:t>
            </a:r>
            <a:r>
              <a:rPr lang="en-US" sz="1400" b="1" dirty="0" err="1" smtClean="0"/>
              <a:t>l+jets</a:t>
            </a:r>
            <a:endParaRPr lang="en-US" sz="1400" b="1" dirty="0"/>
          </a:p>
          <a:p>
            <a:r>
              <a:rPr lang="en-US" sz="1400" dirty="0" smtClean="0"/>
              <a:t>7TeV 5fb</a:t>
            </a:r>
            <a:r>
              <a:rPr lang="en-US" sz="1400" baseline="30000" dirty="0" smtClean="0"/>
              <a:t>-1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8981" y="3265434"/>
            <a:ext cx="8614933" cy="1135206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Differential cross sections studied at 7 and 8 TeV, in all </a:t>
            </a:r>
            <a:r>
              <a:rPr lang="en-US" sz="1600" dirty="0" smtClean="0"/>
              <a:t>channels.</a:t>
            </a:r>
          </a:p>
          <a:p>
            <a:pPr lvl="1"/>
            <a:r>
              <a:rPr lang="en-US" sz="16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Slope </a:t>
            </a:r>
            <a:r>
              <a:rPr lang="en-US" sz="1600" dirty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discrepancy </a:t>
            </a:r>
            <a:r>
              <a:rPr lang="en-US" sz="1600" dirty="0">
                <a:ea typeface="ＭＳ Ｐゴシック" charset="0"/>
                <a:cs typeface="Arial Narrow" charset="0"/>
              </a:rPr>
              <a:t>found at large </a:t>
            </a:r>
            <a:r>
              <a:rPr lang="en-US" sz="1600" dirty="0" err="1" smtClean="0">
                <a:ea typeface="ＭＳ Ｐゴシック" charset="0"/>
                <a:cs typeface="Arial Narrow" charset="0"/>
              </a:rPr>
              <a:t>p</a:t>
            </a:r>
            <a:r>
              <a:rPr lang="en-US" sz="1600" baseline="-25000" dirty="0" err="1" smtClean="0">
                <a:ea typeface="ＭＳ Ｐゴシック" charset="0"/>
                <a:cs typeface="Arial Narrow" charset="0"/>
              </a:rPr>
              <a:t>T</a:t>
            </a:r>
            <a:r>
              <a:rPr lang="en-US" sz="1600" dirty="0" smtClean="0">
                <a:ea typeface="ＭＳ Ｐゴシック" charset="0"/>
                <a:cs typeface="Arial Narrow" charset="0"/>
              </a:rPr>
              <a:t> </a:t>
            </a:r>
            <a:r>
              <a:rPr lang="en-US" sz="1600" dirty="0">
                <a:ea typeface="ＭＳ Ｐゴシック" charset="0"/>
                <a:cs typeface="Arial Narrow" charset="0"/>
              </a:rPr>
              <a:t>(</a:t>
            </a:r>
            <a:r>
              <a:rPr lang="en-US" sz="1600" dirty="0" smtClean="0">
                <a:ea typeface="ＭＳ Ｐゴシック" charset="0"/>
                <a:cs typeface="Arial Narrow" charset="0"/>
              </a:rPr>
              <a:t>confirmed </a:t>
            </a:r>
            <a:r>
              <a:rPr lang="en-US" sz="1600" dirty="0">
                <a:ea typeface="ＭＳ Ｐゴシック" charset="0"/>
                <a:cs typeface="Arial Narrow" charset="0"/>
              </a:rPr>
              <a:t>by ATLAS), still to be understood by the </a:t>
            </a:r>
            <a:r>
              <a:rPr lang="en-US" sz="1600" dirty="0" smtClean="0">
                <a:ea typeface="ＭＳ Ｐゴシック" charset="0"/>
                <a:cs typeface="Arial Narrow" charset="0"/>
              </a:rPr>
              <a:t>theory → </a:t>
            </a:r>
            <a:r>
              <a:rPr lang="en-US" sz="1600" dirty="0" smtClean="0">
                <a:solidFill>
                  <a:srgbClr val="F96A1B"/>
                </a:solidFill>
                <a:ea typeface="ＭＳ Ｐゴシック" charset="0"/>
                <a:cs typeface="Arial Narrow" charset="0"/>
              </a:rPr>
              <a:t>top</a:t>
            </a:r>
            <a:r>
              <a:rPr lang="en-US" sz="1600" dirty="0" smtClean="0">
                <a:ea typeface="ＭＳ Ｐゴシック" charset="0"/>
                <a:cs typeface="Arial Narrow" charset="0"/>
              </a:rPr>
              <a:t> </a:t>
            </a:r>
            <a:r>
              <a:rPr lang="en-US" sz="1600" dirty="0" err="1" smtClean="0">
                <a:solidFill>
                  <a:schemeClr val="accent2"/>
                </a:solidFill>
              </a:rPr>
              <a:t>p</a:t>
            </a:r>
            <a:r>
              <a:rPr lang="en-US" sz="1600" baseline="-25000" dirty="0" err="1" smtClean="0">
                <a:solidFill>
                  <a:schemeClr val="accent2"/>
                </a:solidFill>
              </a:rPr>
              <a:t>T</a:t>
            </a:r>
            <a:r>
              <a:rPr lang="en-US" sz="1600" dirty="0" smtClean="0">
                <a:solidFill>
                  <a:schemeClr val="accent2"/>
                </a:solidFill>
              </a:rPr>
              <a:t> </a:t>
            </a:r>
            <a:r>
              <a:rPr lang="en-US" sz="1600" dirty="0">
                <a:solidFill>
                  <a:schemeClr val="accent2"/>
                </a:solidFill>
              </a:rPr>
              <a:t>reweighting </a:t>
            </a:r>
            <a:r>
              <a:rPr lang="en-US" sz="1600" dirty="0"/>
              <a:t>(widely used in top-related </a:t>
            </a:r>
            <a:r>
              <a:rPr lang="en-US" sz="1600" dirty="0" smtClean="0"/>
              <a:t>analyses)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545956" y="553304"/>
            <a:ext cx="1287958" cy="276999"/>
          </a:xfrm>
          <a:prstGeom prst="rect">
            <a:avLst/>
          </a:prstGeom>
          <a:solidFill>
            <a:srgbClr val="C8EFFD"/>
          </a:solidFill>
          <a:ln w="19050" cmpd="sng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8A1D9"/>
                </a:solidFill>
                <a:latin typeface="Arial"/>
                <a:cs typeface="Arial"/>
              </a:rPr>
              <a:t>Cross sections</a:t>
            </a:r>
            <a:endParaRPr lang="en-US" sz="1200" b="1" dirty="0">
              <a:solidFill>
                <a:srgbClr val="08A1D9"/>
              </a:solidFill>
              <a:latin typeface="Arial"/>
              <a:cs typeface="Arial"/>
            </a:endParaRPr>
          </a:p>
        </p:txBody>
      </p:sp>
      <p:pic>
        <p:nvPicPr>
          <p:cNvPr id="2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5" y="4365177"/>
            <a:ext cx="2849132" cy="207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44512" y="4243567"/>
            <a:ext cx="1124068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Arial"/>
                <a:cs typeface="Arial"/>
              </a:rPr>
              <a:t>i</a:t>
            </a:r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n progress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41631" y="4447570"/>
            <a:ext cx="122351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All had.</a:t>
            </a:r>
          </a:p>
          <a:p>
            <a:r>
              <a:rPr lang="en-US" sz="1600" dirty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TOP-14-018 </a:t>
            </a:r>
            <a:endParaRPr lang="en-US" sz="1600" dirty="0" smtClean="0">
              <a:solidFill>
                <a:srgbClr val="0000E6"/>
              </a:solidFill>
              <a:ea typeface="ＭＳ Ｐゴシック" charset="0"/>
              <a:cs typeface="Arial Narrow" charset="0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052" y="3837736"/>
            <a:ext cx="2539102" cy="258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524307" y="4773214"/>
            <a:ext cx="102271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rial"/>
                <a:cs typeface="Arial"/>
              </a:rPr>
              <a:t>i</a:t>
            </a:r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n progress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857186" y="5043015"/>
            <a:ext cx="153253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Boosted top</a:t>
            </a:r>
          </a:p>
          <a:p>
            <a:pPr algn="r"/>
            <a:r>
              <a:rPr lang="en-US" sz="1600" dirty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TOP-14-</a:t>
            </a:r>
            <a:r>
              <a:rPr lang="en-US" sz="1600" dirty="0" smtClean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012 </a:t>
            </a:r>
          </a:p>
        </p:txBody>
      </p:sp>
      <p:pic>
        <p:nvPicPr>
          <p:cNvPr id="3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01" y="4196610"/>
            <a:ext cx="1296491" cy="894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3095952" y="5838894"/>
            <a:ext cx="300612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ea typeface="ＭＳ Ｐゴシック" charset="0"/>
                <a:cs typeface="Arial Narrow" charset="0"/>
              </a:rPr>
              <a:t>New: Exploring directly large </a:t>
            </a:r>
            <a:r>
              <a:rPr lang="en-US" sz="1600" dirty="0" err="1" smtClean="0">
                <a:ea typeface="ＭＳ Ｐゴシック" charset="0"/>
                <a:cs typeface="Arial Narrow" charset="0"/>
              </a:rPr>
              <a:t>p</a:t>
            </a:r>
            <a:r>
              <a:rPr lang="en-US" sz="1600" baseline="-25000" dirty="0" err="1" smtClean="0">
                <a:ea typeface="ＭＳ Ｐゴシック" charset="0"/>
                <a:cs typeface="Arial Narrow" charset="0"/>
              </a:rPr>
              <a:t>T</a:t>
            </a:r>
            <a:r>
              <a:rPr lang="en-US" sz="1600" dirty="0" smtClean="0">
                <a:ea typeface="ＭＳ Ｐゴシック" charset="0"/>
                <a:cs typeface="Arial Narrow" charset="0"/>
              </a:rPr>
              <a:t> (background free)</a:t>
            </a:r>
          </a:p>
        </p:txBody>
      </p:sp>
    </p:spTree>
    <p:extLst>
      <p:ext uri="{BB962C8B-B14F-4D97-AF65-F5344CB8AC3E}">
        <p14:creationId xmlns:p14="http://schemas.microsoft.com/office/powerpoint/2010/main" val="172105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 plans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5203" y="1196227"/>
            <a:ext cx="8291825" cy="5337078"/>
          </a:xfrm>
        </p:spPr>
        <p:txBody>
          <a:bodyPr>
            <a:noAutofit/>
          </a:bodyPr>
          <a:lstStyle/>
          <a:p>
            <a:pPr marL="0" indent="0">
              <a:spcBef>
                <a:spcPts val="400"/>
              </a:spcBef>
              <a:buClr>
                <a:srgbClr val="FF0000"/>
              </a:buClr>
              <a:buSzPct val="200000"/>
            </a:pPr>
            <a:r>
              <a:rPr lang="en-US" sz="1800" dirty="0" smtClean="0">
                <a:ea typeface="ＭＳ Ｐゴシック" charset="0"/>
                <a:cs typeface="Arial Narrow" charset="0"/>
              </a:rPr>
              <a:t>Inclusive cross sections (7TeV done)</a:t>
            </a:r>
            <a:r>
              <a:rPr lang="en-US" sz="1800" dirty="0" smtClean="0">
                <a:ea typeface="ＭＳ Ｐゴシック" charset="0"/>
                <a:cs typeface="Arial Narrow" charset="0"/>
              </a:rPr>
              <a:t>: </a:t>
            </a:r>
            <a:endParaRPr lang="en-US" sz="1800" dirty="0" smtClean="0">
              <a:ea typeface="ＭＳ Ｐゴシック" charset="0"/>
              <a:cs typeface="Arial Narrow" charset="0"/>
            </a:endParaRPr>
          </a:p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</a:t>
            </a:r>
            <a:r>
              <a:rPr lang="en-US" sz="1800" dirty="0">
                <a:solidFill>
                  <a:schemeClr val="accent2"/>
                </a:solidFill>
              </a:rPr>
              <a:t>-12-006 </a:t>
            </a:r>
            <a:r>
              <a:rPr lang="en-US" sz="1800" dirty="0"/>
              <a:t>Top pair cross section in </a:t>
            </a:r>
            <a:r>
              <a:rPr lang="en-US" sz="1800" dirty="0" smtClean="0"/>
              <a:t>e</a:t>
            </a:r>
            <a:r>
              <a:rPr lang="en-US" sz="1800" dirty="0" smtClean="0"/>
              <a:t>/µ</a:t>
            </a:r>
            <a:r>
              <a:rPr lang="en-US" sz="1800" dirty="0" smtClean="0"/>
              <a:t>+</a:t>
            </a:r>
            <a:r>
              <a:rPr lang="en-US" sz="1800" dirty="0"/>
              <a:t>jets at 8 TeV </a:t>
            </a:r>
            <a:r>
              <a:rPr lang="en-US" sz="1800" dirty="0" smtClean="0"/>
              <a:t>(Fall 2014) </a:t>
            </a:r>
          </a:p>
          <a:p>
            <a:pPr lvl="3"/>
            <a:r>
              <a:rPr lang="en-US" sz="1800" b="1" dirty="0" smtClean="0">
                <a:solidFill>
                  <a:srgbClr val="08A1D9"/>
                </a:solidFill>
                <a:ea typeface="ＭＳ Ｐゴシック" charset="0"/>
                <a:cs typeface="Arial Narrow" charset="0"/>
              </a:rPr>
              <a:t>Legacy paper </a:t>
            </a:r>
            <a:r>
              <a:rPr lang="en-US" sz="1800" b="1" dirty="0" err="1" smtClean="0">
                <a:solidFill>
                  <a:srgbClr val="08A1D9"/>
                </a:solidFill>
                <a:ea typeface="ＭＳ Ｐゴシック" charset="0"/>
                <a:cs typeface="Arial Narrow" charset="0"/>
              </a:rPr>
              <a:t>l+jets</a:t>
            </a:r>
            <a:r>
              <a:rPr lang="en-US" sz="1800" b="1" dirty="0" smtClean="0">
                <a:solidFill>
                  <a:srgbClr val="08A1D9"/>
                </a:solidFill>
                <a:ea typeface="ＭＳ Ｐゴシック" charset="0"/>
                <a:cs typeface="Arial Narrow" charset="0"/>
              </a:rPr>
              <a:t> </a:t>
            </a:r>
          </a:p>
          <a:p>
            <a:pPr lvl="3"/>
            <a:r>
              <a:rPr lang="en-US" sz="1800" dirty="0" smtClean="0">
                <a:solidFill>
                  <a:srgbClr val="08A1D9"/>
                </a:solidFill>
                <a:ea typeface="ＭＳ Ｐゴシック" charset="0"/>
                <a:cs typeface="Arial Narrow" charset="0"/>
              </a:rPr>
              <a:t>analysis </a:t>
            </a:r>
            <a:r>
              <a:rPr lang="en-US" sz="1800" dirty="0">
                <a:solidFill>
                  <a:srgbClr val="08A1D9"/>
                </a:solidFill>
                <a:ea typeface="ＭＳ Ｐゴシック" charset="0"/>
                <a:cs typeface="Arial Narrow" charset="0"/>
              </a:rPr>
              <a:t>being finalized, paper draft in </a:t>
            </a:r>
            <a:r>
              <a:rPr lang="en-US" sz="1800" dirty="0" smtClean="0">
                <a:solidFill>
                  <a:srgbClr val="08A1D9"/>
                </a:solidFill>
                <a:ea typeface="ＭＳ Ｐゴシック" charset="0"/>
                <a:cs typeface="Arial Narrow" charset="0"/>
              </a:rPr>
              <a:t>review</a:t>
            </a:r>
            <a:endParaRPr lang="en-US" sz="1800" dirty="0">
              <a:solidFill>
                <a:srgbClr val="08A1D9"/>
              </a:solidFill>
              <a:ea typeface="ＭＳ Ｐゴシック" charset="0"/>
              <a:cs typeface="Arial Narrow" charset="0"/>
            </a:endParaRPr>
          </a:p>
          <a:p>
            <a:pPr lvl="2"/>
            <a:r>
              <a:rPr lang="en-US" sz="1800" u="sng" dirty="0">
                <a:solidFill>
                  <a:schemeClr val="accent2"/>
                </a:solidFill>
              </a:rPr>
              <a:t>TOP-13-004 </a:t>
            </a:r>
            <a:r>
              <a:rPr lang="en-US" sz="1800" b="1" u="sng" dirty="0"/>
              <a:t>Legacy Run I inclusive cross-section</a:t>
            </a:r>
            <a:r>
              <a:rPr lang="en-US" sz="1800" u="sng" dirty="0"/>
              <a:t> including 8/7 TeV ratios </a:t>
            </a:r>
            <a:r>
              <a:rPr lang="en-US" sz="1800" u="sng" dirty="0" smtClean="0"/>
              <a:t>(Fall 2014)</a:t>
            </a:r>
          </a:p>
          <a:p>
            <a:pPr lvl="3"/>
            <a:r>
              <a:rPr lang="en-US" sz="1800" b="1" dirty="0" smtClean="0">
                <a:solidFill>
                  <a:schemeClr val="accent3"/>
                </a:solidFill>
              </a:rPr>
              <a:t>Legacy paper dileptons</a:t>
            </a:r>
            <a:r>
              <a:rPr lang="en-US" sz="1800" dirty="0" smtClean="0">
                <a:solidFill>
                  <a:schemeClr val="accent3"/>
                </a:solidFill>
              </a:rPr>
              <a:t>,</a:t>
            </a:r>
            <a:r>
              <a:rPr lang="en-US" sz="1800" dirty="0" smtClean="0">
                <a:solidFill>
                  <a:srgbClr val="0000E6"/>
                </a:solidFill>
                <a:ea typeface="ＭＳ Ｐゴシック" charset="0"/>
                <a:cs typeface="Arial Narrow" charset="0"/>
              </a:rPr>
              <a:t> </a:t>
            </a:r>
            <a:r>
              <a:rPr lang="en-US" sz="1800" dirty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full 2012 statistics, ultimate 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precision</a:t>
            </a:r>
          </a:p>
          <a:p>
            <a:pPr lvl="3"/>
            <a:r>
              <a:rPr lang="en-US" sz="1800" dirty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I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ncludes </a:t>
            </a:r>
            <a:r>
              <a:rPr lang="en-US" sz="1800" dirty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extraction of pole mass and limits on 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SUSY</a:t>
            </a:r>
          </a:p>
          <a:p>
            <a:pPr lvl="3"/>
            <a:endParaRPr lang="en-US" sz="1800" dirty="0" smtClean="0">
              <a:solidFill>
                <a:schemeClr val="accent3"/>
              </a:solidFill>
            </a:endParaRPr>
          </a:p>
          <a:p>
            <a:pPr marL="0" lvl="1" indent="0">
              <a:buNone/>
            </a:pPr>
            <a:r>
              <a:rPr lang="en-US" sz="1800" dirty="0" smtClean="0"/>
              <a:t>Differential cross sections</a:t>
            </a:r>
            <a:endParaRPr lang="en-US" sz="1800" dirty="0" smtClean="0"/>
          </a:p>
          <a:p>
            <a:pPr lvl="2"/>
            <a:r>
              <a:rPr lang="en-US" sz="1800" u="sng" dirty="0">
                <a:solidFill>
                  <a:srgbClr val="F96A1B"/>
                </a:solidFill>
              </a:rPr>
              <a:t>TOP-12-028 </a:t>
            </a:r>
            <a:r>
              <a:rPr lang="en-US" sz="1800" u="sng" dirty="0" err="1" smtClean="0"/>
              <a:t>ttbar</a:t>
            </a:r>
            <a:r>
              <a:rPr lang="en-US" sz="1800" u="sng" dirty="0" smtClean="0"/>
              <a:t> </a:t>
            </a:r>
            <a:r>
              <a:rPr lang="en-US" sz="1800" b="1" u="sng" dirty="0"/>
              <a:t>Differential cross sections at 8 </a:t>
            </a:r>
            <a:r>
              <a:rPr lang="en-US" sz="1800" b="1" u="sng" dirty="0" smtClean="0"/>
              <a:t>TeV </a:t>
            </a:r>
            <a:r>
              <a:rPr lang="en-US" sz="1800" u="sng" dirty="0" smtClean="0"/>
              <a:t>(NOW) </a:t>
            </a:r>
          </a:p>
          <a:p>
            <a:pPr lvl="3"/>
            <a:r>
              <a:rPr lang="en-US" sz="1800" dirty="0" smtClean="0">
                <a:solidFill>
                  <a:schemeClr val="accent3"/>
                </a:solidFill>
              </a:rPr>
              <a:t>dilepton </a:t>
            </a:r>
            <a:r>
              <a:rPr lang="en-US" sz="1800" dirty="0">
                <a:solidFill>
                  <a:schemeClr val="accent3"/>
                </a:solidFill>
              </a:rPr>
              <a:t>and </a:t>
            </a:r>
            <a:r>
              <a:rPr lang="en-US" sz="1800" dirty="0" err="1">
                <a:solidFill>
                  <a:schemeClr val="accent3"/>
                </a:solidFill>
              </a:rPr>
              <a:t>l+</a:t>
            </a:r>
            <a:r>
              <a:rPr lang="en-US" sz="1800" dirty="0" err="1" smtClean="0">
                <a:solidFill>
                  <a:schemeClr val="accent3"/>
                </a:solidFill>
              </a:rPr>
              <a:t>jets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, 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paper </a:t>
            </a:r>
            <a:r>
              <a:rPr lang="en-US" sz="1800" dirty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draft post-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CWR </a:t>
            </a:r>
            <a:r>
              <a:rPr lang="en-US" sz="1800" dirty="0">
                <a:solidFill>
                  <a:schemeClr val="accent3"/>
                </a:solidFill>
              </a:rPr>
              <a:t>(includes TOP-12-027) </a:t>
            </a:r>
            <a:endParaRPr lang="en-US" sz="1800" dirty="0" smtClean="0">
              <a:solidFill>
                <a:schemeClr val="accent3"/>
              </a:solidFill>
              <a:ea typeface="ＭＳ Ｐゴシック" charset="0"/>
              <a:cs typeface="Arial Narrow" charset="0"/>
            </a:endParaRPr>
          </a:p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</a:t>
            </a:r>
            <a:r>
              <a:rPr lang="en-US" sz="1800" dirty="0">
                <a:solidFill>
                  <a:schemeClr val="accent2"/>
                </a:solidFill>
              </a:rPr>
              <a:t>-12-042 </a:t>
            </a:r>
            <a:r>
              <a:rPr lang="en-US" sz="1800" dirty="0"/>
              <a:t>Measurement of </a:t>
            </a:r>
            <a:r>
              <a:rPr lang="en-US" sz="1800" b="1" dirty="0"/>
              <a:t>MET, H</a:t>
            </a:r>
            <a:r>
              <a:rPr lang="en-US" sz="1800" b="1" baseline="-25000" dirty="0"/>
              <a:t>T</a:t>
            </a:r>
            <a:r>
              <a:rPr lang="en-US" sz="1800" b="1" dirty="0"/>
              <a:t> and other global distribution</a:t>
            </a:r>
            <a:r>
              <a:rPr lang="en-US" sz="1800" dirty="0"/>
              <a:t>s in top pair events at 7 and 8 TeV </a:t>
            </a:r>
            <a:r>
              <a:rPr lang="en-US" sz="1800" dirty="0" smtClean="0"/>
              <a:t>(Fall 2014) </a:t>
            </a:r>
          </a:p>
          <a:p>
            <a:pPr lvl="3"/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first </a:t>
            </a:r>
            <a:r>
              <a:rPr lang="en-US" sz="1800" dirty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paper draft 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available </a:t>
            </a:r>
            <a:r>
              <a:rPr lang="en-US" sz="1800" dirty="0">
                <a:solidFill>
                  <a:schemeClr val="accent3"/>
                </a:solidFill>
              </a:rPr>
              <a:t>(includes TOP-12-019) </a:t>
            </a:r>
            <a:endParaRPr lang="en-US" sz="1800" dirty="0">
              <a:solidFill>
                <a:schemeClr val="accent3"/>
              </a:solidFill>
              <a:ea typeface="ＭＳ Ｐゴシック" charset="0"/>
              <a:cs typeface="Arial Narrow" charset="0"/>
            </a:endParaRPr>
          </a:p>
          <a:p>
            <a:pPr lvl="2"/>
            <a:r>
              <a:rPr lang="en-US" sz="1800" dirty="0">
                <a:solidFill>
                  <a:schemeClr val="accent2"/>
                </a:solidFill>
              </a:rPr>
              <a:t>TOP</a:t>
            </a:r>
            <a:r>
              <a:rPr lang="en-US" sz="1800" dirty="0" smtClean="0">
                <a:solidFill>
                  <a:schemeClr val="accent2"/>
                </a:solidFill>
              </a:rPr>
              <a:t>-14-013 </a:t>
            </a:r>
            <a:r>
              <a:rPr lang="en-US" sz="1800" b="1" dirty="0"/>
              <a:t>Double differential </a:t>
            </a:r>
            <a:r>
              <a:rPr lang="en-US" sz="1800" dirty="0"/>
              <a:t>top pair cross-section at 8 TeV </a:t>
            </a:r>
            <a:endParaRPr lang="en-US" sz="1800" dirty="0" smtClean="0"/>
          </a:p>
          <a:p>
            <a:pPr lvl="3"/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analysis 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started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45956" y="553304"/>
            <a:ext cx="1287958" cy="276999"/>
          </a:xfrm>
          <a:prstGeom prst="rect">
            <a:avLst/>
          </a:prstGeom>
          <a:solidFill>
            <a:srgbClr val="C8EFFD"/>
          </a:solidFill>
          <a:ln w="19050" cmpd="sng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8A1D9"/>
                </a:solidFill>
                <a:latin typeface="Arial"/>
                <a:cs typeface="Arial"/>
              </a:rPr>
              <a:t>Cross sections</a:t>
            </a:r>
            <a:endParaRPr lang="en-US" sz="1200" b="1" dirty="0">
              <a:solidFill>
                <a:srgbClr val="08A1D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96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 plans (II)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6139" y="1137562"/>
            <a:ext cx="8367775" cy="5155229"/>
          </a:xfrm>
        </p:spPr>
        <p:txBody>
          <a:bodyPr>
            <a:noAutofit/>
          </a:bodyPr>
          <a:lstStyle/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</a:t>
            </a:r>
            <a:r>
              <a:rPr lang="en-US" sz="1800" dirty="0">
                <a:solidFill>
                  <a:schemeClr val="accent2"/>
                </a:solidFill>
              </a:rPr>
              <a:t>-14-018 </a:t>
            </a:r>
            <a:r>
              <a:rPr lang="en-US" sz="1800" dirty="0" err="1" smtClean="0"/>
              <a:t>ttbar</a:t>
            </a:r>
            <a:r>
              <a:rPr lang="en-US" sz="1800" dirty="0" smtClean="0"/>
              <a:t> </a:t>
            </a:r>
            <a:r>
              <a:rPr lang="en-US" sz="1800" dirty="0"/>
              <a:t>inclusive and differential cross section in the </a:t>
            </a:r>
            <a:r>
              <a:rPr lang="en-US" sz="1800" b="1" dirty="0"/>
              <a:t>fully </a:t>
            </a:r>
            <a:r>
              <a:rPr lang="en-US" sz="1800" b="1" dirty="0" err="1" smtClean="0"/>
              <a:t>hadronic</a:t>
            </a:r>
            <a:r>
              <a:rPr lang="en-US" sz="1800" b="1" dirty="0" smtClean="0"/>
              <a:t> </a:t>
            </a:r>
            <a:r>
              <a:rPr lang="en-US" sz="1800" dirty="0" smtClean="0"/>
              <a:t>final state</a:t>
            </a:r>
            <a:endParaRPr lang="en-US" sz="1800" dirty="0">
              <a:solidFill>
                <a:srgbClr val="08A1D9"/>
              </a:solidFill>
              <a:ea typeface="ＭＳ Ｐゴシック" charset="0"/>
              <a:cs typeface="Arial Narrow" charset="0"/>
            </a:endParaRPr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TOP-14-012 </a:t>
            </a:r>
            <a:r>
              <a:rPr lang="en-US" sz="1800" dirty="0" err="1" smtClean="0"/>
              <a:t>ttbar</a:t>
            </a:r>
            <a:r>
              <a:rPr lang="en-US" sz="1800" dirty="0" smtClean="0"/>
              <a:t> </a:t>
            </a:r>
            <a:r>
              <a:rPr lang="en-US" sz="1800" dirty="0"/>
              <a:t>differential cross section in </a:t>
            </a:r>
            <a:r>
              <a:rPr lang="en-US" sz="1800" b="1" dirty="0"/>
              <a:t>boosted </a:t>
            </a:r>
            <a:r>
              <a:rPr lang="en-US" sz="1800" b="1" dirty="0" smtClean="0"/>
              <a:t>topologies</a:t>
            </a:r>
          </a:p>
          <a:p>
            <a:pPr lvl="3"/>
            <a:r>
              <a:rPr lang="en-US" sz="1800" dirty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Both analyses aiming for paper end of 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2014</a:t>
            </a:r>
          </a:p>
          <a:p>
            <a:pPr marL="466344" lvl="3" indent="0">
              <a:buNone/>
            </a:pPr>
            <a:endParaRPr lang="en-US" sz="1200" dirty="0" smtClean="0">
              <a:solidFill>
                <a:schemeClr val="accent3"/>
              </a:solidFill>
            </a:endParaRPr>
          </a:p>
          <a:p>
            <a:pPr marL="9144" lvl="1" indent="0"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There are other analyses covered by top cross sections </a:t>
            </a:r>
            <a:r>
              <a:rPr lang="en-US" sz="1800" dirty="0" smtClean="0">
                <a:solidFill>
                  <a:schemeClr val="accent4"/>
                </a:solidFill>
              </a:rPr>
              <a:t>(</a:t>
            </a:r>
            <a:r>
              <a:rPr lang="en-US" sz="1800" dirty="0" err="1">
                <a:solidFill>
                  <a:schemeClr val="accent4"/>
                </a:solidFill>
              </a:rPr>
              <a:t>tt+jets</a:t>
            </a:r>
            <a:r>
              <a:rPr lang="en-US" sz="1800" dirty="0">
                <a:solidFill>
                  <a:schemeClr val="accent4"/>
                </a:solidFill>
              </a:rPr>
              <a:t>, </a:t>
            </a:r>
            <a:r>
              <a:rPr lang="en-US" sz="1800" dirty="0" err="1" smtClean="0">
                <a:solidFill>
                  <a:schemeClr val="accent4"/>
                </a:solidFill>
              </a:rPr>
              <a:t>ttbb</a:t>
            </a:r>
            <a:r>
              <a:rPr lang="en-US" sz="1800" dirty="0" smtClean="0">
                <a:solidFill>
                  <a:schemeClr val="accent4"/>
                </a:solidFill>
              </a:rPr>
              <a:t>…) </a:t>
            </a:r>
            <a:r>
              <a:rPr lang="en-US" sz="1800" dirty="0" smtClean="0">
                <a:solidFill>
                  <a:srgbClr val="000000"/>
                </a:solidFill>
              </a:rPr>
              <a:t>that have provided very interesting public results, more to come:</a:t>
            </a:r>
            <a:endParaRPr lang="en-US" sz="1800" dirty="0" smtClean="0">
              <a:solidFill>
                <a:schemeClr val="accent3"/>
              </a:solidFill>
            </a:endParaRPr>
          </a:p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</a:t>
            </a:r>
            <a:r>
              <a:rPr lang="en-US" sz="1800" dirty="0">
                <a:solidFill>
                  <a:schemeClr val="accent2"/>
                </a:solidFill>
              </a:rPr>
              <a:t>-12-041 </a:t>
            </a:r>
            <a:r>
              <a:rPr lang="en-US" sz="1800" b="1" dirty="0"/>
              <a:t>Measurement of jet multiplicity </a:t>
            </a:r>
            <a:r>
              <a:rPr lang="en-US" sz="1800" dirty="0"/>
              <a:t>in top pair events at 8 TeV </a:t>
            </a:r>
            <a:r>
              <a:rPr lang="en-US" sz="1800" dirty="0" smtClean="0"/>
              <a:t>(Winter 2014)</a:t>
            </a:r>
          </a:p>
          <a:p>
            <a:pPr lvl="3"/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d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ilepton, </a:t>
            </a:r>
            <a:r>
              <a:rPr lang="en-US" sz="1800" dirty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preliminary since Spring 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2013 </a:t>
            </a:r>
          </a:p>
          <a:p>
            <a:pPr lvl="2"/>
            <a:r>
              <a:rPr lang="en-US" sz="1800" dirty="0" smtClean="0">
                <a:solidFill>
                  <a:srgbClr val="F96A1B"/>
                </a:solidFill>
                <a:ea typeface="ＭＳ Ｐゴシック" charset="0"/>
                <a:cs typeface="Arial Narrow" charset="0"/>
              </a:rPr>
              <a:t>TOP</a:t>
            </a:r>
            <a:r>
              <a:rPr lang="en-US" sz="1800" dirty="0" smtClean="0">
                <a:solidFill>
                  <a:srgbClr val="F96A1B"/>
                </a:solidFill>
                <a:ea typeface="ＭＳ Ｐゴシック" charset="0"/>
                <a:cs typeface="Arial Narrow" charset="0"/>
              </a:rPr>
              <a:t>-XX-YYY </a:t>
            </a:r>
            <a:r>
              <a:rPr lang="en-US" sz="1800" dirty="0">
                <a:ea typeface="ＭＳ Ｐゴシック" charset="0"/>
                <a:cs typeface="Arial Narrow" charset="0"/>
              </a:rPr>
              <a:t>8 </a:t>
            </a:r>
            <a:r>
              <a:rPr lang="en-US" sz="1800" dirty="0" smtClean="0">
                <a:ea typeface="ＭＳ Ｐゴシック" charset="0"/>
                <a:cs typeface="Arial Narrow" charset="0"/>
              </a:rPr>
              <a:t>TeV </a:t>
            </a:r>
            <a:r>
              <a:rPr lang="en-US" sz="1800" b="1" dirty="0" err="1" smtClean="0">
                <a:ea typeface="ＭＳ Ｐゴシック" charset="0"/>
                <a:cs typeface="Arial Narrow" charset="0"/>
              </a:rPr>
              <a:t>tt+jets</a:t>
            </a:r>
            <a:r>
              <a:rPr lang="en-US" sz="1800" b="1" dirty="0" smtClean="0">
                <a:ea typeface="ＭＳ Ｐゴシック" charset="0"/>
                <a:cs typeface="Arial Narrow" charset="0"/>
              </a:rPr>
              <a:t> </a:t>
            </a:r>
          </a:p>
          <a:p>
            <a:pPr lvl="3"/>
            <a:r>
              <a:rPr lang="en-US" sz="1800" dirty="0" err="1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l+</a:t>
            </a:r>
            <a:r>
              <a:rPr lang="en-US" sz="1800" dirty="0" err="1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jets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, </a:t>
            </a:r>
            <a:r>
              <a:rPr lang="en-US" sz="1800" dirty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a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nalysis </a:t>
            </a:r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starting</a:t>
            </a:r>
          </a:p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</a:t>
            </a:r>
            <a:r>
              <a:rPr lang="en-US" sz="1800" dirty="0">
                <a:solidFill>
                  <a:schemeClr val="accent2"/>
                </a:solidFill>
              </a:rPr>
              <a:t>-13-010 </a:t>
            </a:r>
            <a:r>
              <a:rPr lang="en-US" sz="1800" dirty="0"/>
              <a:t>Measurement of </a:t>
            </a:r>
            <a:r>
              <a:rPr lang="en-US" sz="1800" b="1" dirty="0" err="1"/>
              <a:t>ttbb</a:t>
            </a:r>
            <a:r>
              <a:rPr lang="en-US" sz="1800" dirty="0"/>
              <a:t> cross </a:t>
            </a:r>
            <a:r>
              <a:rPr lang="en-US" sz="1800" dirty="0" smtClean="0"/>
              <a:t>section </a:t>
            </a:r>
            <a:r>
              <a:rPr lang="en-US" sz="1800" dirty="0"/>
              <a:t>at 8 TeV </a:t>
            </a:r>
            <a:r>
              <a:rPr lang="en-US" sz="1800" dirty="0" smtClean="0"/>
              <a:t>(NOW)</a:t>
            </a:r>
          </a:p>
          <a:p>
            <a:pPr lvl="3"/>
            <a:r>
              <a:rPr lang="en-US" sz="1800" dirty="0" smtClean="0">
                <a:solidFill>
                  <a:schemeClr val="accent3"/>
                </a:solidFill>
              </a:rPr>
              <a:t>dilepton</a:t>
            </a:r>
            <a:r>
              <a:rPr lang="en-US" sz="1800" dirty="0">
                <a:solidFill>
                  <a:schemeClr val="accent3"/>
                </a:solidFill>
              </a:rPr>
              <a:t>, In </a:t>
            </a:r>
            <a:r>
              <a:rPr lang="en-US" sz="1800" u="sng" dirty="0">
                <a:solidFill>
                  <a:schemeClr val="accent3"/>
                </a:solidFill>
              </a:rPr>
              <a:t>Final </a:t>
            </a:r>
            <a:r>
              <a:rPr lang="en-US" sz="1800" u="sng" dirty="0" smtClean="0">
                <a:solidFill>
                  <a:schemeClr val="accent3"/>
                </a:solidFill>
              </a:rPr>
              <a:t>Reading</a:t>
            </a:r>
            <a:endParaRPr lang="en-US" sz="1800" u="sng" dirty="0" smtClean="0">
              <a:solidFill>
                <a:schemeClr val="accent3"/>
              </a:solidFill>
            </a:endParaRPr>
          </a:p>
          <a:p>
            <a:pPr lvl="2"/>
            <a:r>
              <a:rPr lang="en-US" sz="1800" dirty="0">
                <a:solidFill>
                  <a:schemeClr val="accent2"/>
                </a:solidFill>
              </a:rPr>
              <a:t>TOP-13-016 </a:t>
            </a:r>
            <a:r>
              <a:rPr lang="en-US" sz="1800" dirty="0"/>
              <a:t>Measurement of </a:t>
            </a:r>
            <a:r>
              <a:rPr lang="en-US" sz="1800" b="1" dirty="0" err="1"/>
              <a:t>tt+bb</a:t>
            </a:r>
            <a:r>
              <a:rPr lang="en-US" sz="1800" b="1" dirty="0"/>
              <a:t> in </a:t>
            </a:r>
            <a:r>
              <a:rPr lang="en-US" sz="1800" b="1" dirty="0" err="1"/>
              <a:t>l+jets</a:t>
            </a:r>
            <a:r>
              <a:rPr lang="en-US" sz="1800" b="1" dirty="0"/>
              <a:t> </a:t>
            </a:r>
            <a:r>
              <a:rPr lang="en-US" sz="1800" dirty="0"/>
              <a:t>channel at 8 TeV </a:t>
            </a:r>
            <a:r>
              <a:rPr lang="en-US" sz="1800" dirty="0" smtClean="0"/>
              <a:t>(Fall 2014)</a:t>
            </a:r>
            <a:endParaRPr lang="en-US" sz="1800" dirty="0" smtClean="0">
              <a:solidFill>
                <a:schemeClr val="accent3"/>
              </a:solidFill>
            </a:endParaRPr>
          </a:p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TOP-XX-YYY </a:t>
            </a:r>
            <a:r>
              <a:rPr lang="en-US" sz="1800" b="1" dirty="0"/>
              <a:t>Pseudo-Top (RIVET optimized)</a:t>
            </a:r>
            <a:r>
              <a:rPr lang="en-US" sz="1800" dirty="0"/>
              <a:t> differential cross-section </a:t>
            </a:r>
            <a:r>
              <a:rPr lang="en-US" sz="1800" dirty="0" smtClean="0"/>
              <a:t>analysis</a:t>
            </a:r>
          </a:p>
          <a:p>
            <a:pPr marL="0" lvl="1" indent="0">
              <a:spcBef>
                <a:spcPts val="400"/>
              </a:spcBef>
              <a:buClr>
                <a:srgbClr val="FF0000"/>
              </a:buClr>
              <a:buSzPct val="200000"/>
              <a:buNone/>
            </a:pPr>
            <a:endParaRPr lang="en-US" sz="1800" dirty="0"/>
          </a:p>
          <a:p>
            <a:pPr marL="0" lvl="1" indent="0">
              <a:spcBef>
                <a:spcPts val="400"/>
              </a:spcBef>
              <a:buClr>
                <a:srgbClr val="FF0000"/>
              </a:buClr>
              <a:buSzPct val="200000"/>
              <a:buNone/>
            </a:pPr>
            <a:endParaRPr lang="en-US" sz="1800" dirty="0"/>
          </a:p>
          <a:p>
            <a:pPr marL="0" indent="0">
              <a:spcBef>
                <a:spcPts val="400"/>
              </a:spcBef>
              <a:buClr>
                <a:srgbClr val="FF0000"/>
              </a:buClr>
              <a:buSzPct val="200000"/>
            </a:pPr>
            <a:endParaRPr lang="en-US" sz="1800" dirty="0" smtClean="0"/>
          </a:p>
          <a:p>
            <a:pPr marL="0" indent="0">
              <a:spcBef>
                <a:spcPts val="400"/>
              </a:spcBef>
              <a:buClr>
                <a:srgbClr val="FF0000"/>
              </a:buClr>
              <a:buSzPct val="200000"/>
            </a:pPr>
            <a:endParaRPr lang="en-US" sz="1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45956" y="553304"/>
            <a:ext cx="1287958" cy="276999"/>
          </a:xfrm>
          <a:prstGeom prst="rect">
            <a:avLst/>
          </a:prstGeom>
          <a:solidFill>
            <a:srgbClr val="C8EFFD"/>
          </a:solidFill>
          <a:ln w="19050" cmpd="sng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8A1D9"/>
                </a:solidFill>
                <a:latin typeface="Arial"/>
                <a:cs typeface="Arial"/>
              </a:rPr>
              <a:t>Cross sections</a:t>
            </a:r>
            <a:endParaRPr lang="en-US" sz="1200" b="1" dirty="0">
              <a:solidFill>
                <a:srgbClr val="08A1D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8246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54735" y="2788458"/>
            <a:ext cx="8260713" cy="3153439"/>
          </a:xfrm>
          <a:prstGeom prst="round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81818" y="1694294"/>
            <a:ext cx="6978849" cy="729184"/>
          </a:xfrm>
        </p:spPr>
        <p:txBody>
          <a:bodyPr/>
          <a:lstStyle/>
          <a:p>
            <a:r>
              <a:rPr lang="en-US" dirty="0"/>
              <a:t>Top mass</a:t>
            </a:r>
            <a:endParaRPr lang="en-US" cap="non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00754" y="5160298"/>
            <a:ext cx="165772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March 2014</a:t>
            </a:r>
          </a:p>
          <a:p>
            <a:pPr algn="ctr"/>
            <a:r>
              <a:rPr lang="en-US" sz="1600" dirty="0" smtClean="0">
                <a:hlinkClick r:id="rId2"/>
              </a:rPr>
              <a:t>arXiv:1403.4427</a:t>
            </a:r>
            <a:endParaRPr lang="en-US" sz="16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7" y="2846751"/>
            <a:ext cx="4466468" cy="30513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53158" y="4507653"/>
            <a:ext cx="2043726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First </a:t>
            </a:r>
            <a:r>
              <a:rPr lang="en-US" sz="1400" dirty="0" err="1" smtClean="0">
                <a:solidFill>
                  <a:schemeClr val="bg1"/>
                </a:solidFill>
                <a:latin typeface="Arial"/>
                <a:cs typeface="Arial"/>
              </a:rPr>
              <a:t>Tevatron</a:t>
            </a:r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-LHC combination</a:t>
            </a:r>
          </a:p>
        </p:txBody>
      </p:sp>
    </p:spTree>
    <p:extLst>
      <p:ext uri="{BB962C8B-B14F-4D97-AF65-F5344CB8AC3E}">
        <p14:creationId xmlns:p14="http://schemas.microsoft.com/office/powerpoint/2010/main" val="182226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35"/>
          <a:stretch/>
        </p:blipFill>
        <p:spPr>
          <a:xfrm>
            <a:off x="369193" y="1136906"/>
            <a:ext cx="4704148" cy="529840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methods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68307" y="556586"/>
            <a:ext cx="57825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mass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27341" y="1149669"/>
            <a:ext cx="3341997" cy="1879620"/>
          </a:xfrm>
        </p:spPr>
        <p:txBody>
          <a:bodyPr>
            <a:normAutofit/>
          </a:bodyPr>
          <a:lstStyle/>
          <a:p>
            <a:pPr lvl="1"/>
            <a:r>
              <a:rPr lang="en-US" sz="1800" dirty="0" smtClean="0"/>
              <a:t>CMS is the </a:t>
            </a:r>
            <a:r>
              <a:rPr lang="en-US" sz="1800" dirty="0" smtClean="0">
                <a:solidFill>
                  <a:schemeClr val="accent3"/>
                </a:solidFill>
              </a:rPr>
              <a:t>most precise </a:t>
            </a:r>
            <a:r>
              <a:rPr lang="en-US" sz="1800" dirty="0" smtClean="0"/>
              <a:t>experiment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4924658" y="1635512"/>
            <a:ext cx="402683" cy="1839951"/>
          </a:xfrm>
          <a:prstGeom prst="rightBrace">
            <a:avLst>
              <a:gd name="adj1" fmla="val 8333"/>
              <a:gd name="adj2" fmla="val 75926"/>
            </a:avLst>
          </a:prstGeom>
          <a:ln>
            <a:solidFill>
              <a:srgbClr val="08A1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56" y="2003602"/>
            <a:ext cx="1410737" cy="1930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460149" y="2601027"/>
            <a:ext cx="166889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7 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TeV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All published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(4 papers) </a:t>
            </a:r>
          </a:p>
        </p:txBody>
      </p:sp>
      <p:sp>
        <p:nvSpPr>
          <p:cNvPr id="15" name="Right Brace 14"/>
          <p:cNvSpPr/>
          <p:nvPr/>
        </p:nvSpPr>
        <p:spPr>
          <a:xfrm>
            <a:off x="4924658" y="3634059"/>
            <a:ext cx="402683" cy="1371600"/>
          </a:xfrm>
          <a:prstGeom prst="rightBrace">
            <a:avLst>
              <a:gd name="adj1" fmla="val 8333"/>
              <a:gd name="adj2" fmla="val 75023"/>
            </a:avLst>
          </a:prstGeom>
          <a:ln>
            <a:solidFill>
              <a:srgbClr val="08A1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60148" y="4339378"/>
            <a:ext cx="2723143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8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TeV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:</a:t>
            </a:r>
          </a:p>
          <a:p>
            <a:pPr algn="ctr"/>
            <a:r>
              <a:rPr lang="en-US" sz="1600" u="sng" dirty="0" smtClean="0">
                <a:solidFill>
                  <a:schemeClr val="bg1"/>
                </a:solidFill>
                <a:latin typeface="Arial"/>
                <a:cs typeface="Arial"/>
              </a:rPr>
              <a:t>1 legacy paper planned 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includes CMS 7+8 </a:t>
            </a:r>
            <a:r>
              <a:rPr lang="en-US" sz="1600" dirty="0" err="1" smtClean="0">
                <a:solidFill>
                  <a:schemeClr val="bg1"/>
                </a:solidFill>
                <a:latin typeface="Arial"/>
                <a:cs typeface="Arial"/>
              </a:rPr>
              <a:t>TeV</a:t>
            </a:r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 combination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298145" y="5485753"/>
            <a:ext cx="3471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8A1D9"/>
                </a:solidFill>
              </a:rPr>
              <a:t>End of </a:t>
            </a:r>
            <a:r>
              <a:rPr lang="en-US" dirty="0">
                <a:solidFill>
                  <a:srgbClr val="08A1D9"/>
                </a:solidFill>
              </a:rPr>
              <a:t>2014 </a:t>
            </a:r>
            <a:r>
              <a:rPr lang="en-US" dirty="0" smtClean="0">
                <a:solidFill>
                  <a:srgbClr val="08A1D9"/>
                </a:solidFill>
              </a:rPr>
              <a:t>- </a:t>
            </a:r>
            <a:r>
              <a:rPr lang="en-US" dirty="0" smtClean="0"/>
              <a:t>TOP</a:t>
            </a:r>
            <a:r>
              <a:rPr lang="en-US" dirty="0"/>
              <a:t>-14-</a:t>
            </a:r>
            <a:r>
              <a:rPr lang="en-US" dirty="0" smtClean="0"/>
              <a:t>022</a:t>
            </a:r>
          </a:p>
          <a:p>
            <a:pPr algn="ctr"/>
            <a:r>
              <a:rPr lang="en-US" dirty="0" smtClean="0"/>
              <a:t>(merges TOP-14-001/02/10/15)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2936" y="4282795"/>
            <a:ext cx="483952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new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9223" y="4728143"/>
            <a:ext cx="483952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new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36649" y="4531561"/>
            <a:ext cx="1402948" cy="215444"/>
            <a:chOff x="136649" y="4531561"/>
            <a:chExt cx="1402948" cy="215444"/>
          </a:xfrm>
        </p:grpSpPr>
        <p:sp>
          <p:nvSpPr>
            <p:cNvPr id="22" name="Rectangle 21"/>
            <p:cNvSpPr/>
            <p:nvPr/>
          </p:nvSpPr>
          <p:spPr>
            <a:xfrm>
              <a:off x="163466" y="4591229"/>
              <a:ext cx="1339181" cy="1117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6649" y="4531561"/>
              <a:ext cx="14029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 smtClean="0">
                  <a:solidFill>
                    <a:schemeClr val="bg1"/>
                  </a:solidFill>
                </a:rPr>
                <a:t>First blinded analysis in TOP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21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691988" y="2498342"/>
            <a:ext cx="23352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08A1D9"/>
                </a:solidFill>
              </a:rPr>
              <a:t>Normalized tt+1-jet cross-section </a:t>
            </a:r>
          </a:p>
          <a:p>
            <a:pPr algn="ctr"/>
            <a:r>
              <a:rPr lang="en-US" sz="1600" dirty="0" smtClean="0"/>
              <a:t>PAS TOP</a:t>
            </a:r>
            <a:r>
              <a:rPr lang="en-US" sz="1600" dirty="0"/>
              <a:t>-</a:t>
            </a:r>
            <a:r>
              <a:rPr lang="en-US" sz="1600" dirty="0" smtClean="0"/>
              <a:t>13-006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4151542" y="2767230"/>
            <a:ext cx="159290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08A1D9"/>
                </a:solidFill>
              </a:rPr>
              <a:t>“BEST” method </a:t>
            </a:r>
          </a:p>
          <a:p>
            <a:pPr algn="ctr"/>
            <a:r>
              <a:rPr lang="en-US" sz="1600" dirty="0" smtClean="0"/>
              <a:t>PAS TOP</a:t>
            </a:r>
            <a:r>
              <a:rPr lang="en-US" sz="1600" dirty="0"/>
              <a:t>-14-</a:t>
            </a:r>
            <a:r>
              <a:rPr lang="en-US" sz="1600" dirty="0" smtClean="0"/>
              <a:t>011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lternative 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735" y="1209827"/>
            <a:ext cx="8291825" cy="4744755"/>
          </a:xfrm>
        </p:spPr>
        <p:txBody>
          <a:bodyPr>
            <a:normAutofit/>
          </a:bodyPr>
          <a:lstStyle/>
          <a:p>
            <a:pPr lvl="1"/>
            <a:r>
              <a:rPr lang="en-US" sz="1800" dirty="0" smtClean="0"/>
              <a:t>We also have a </a:t>
            </a:r>
            <a:r>
              <a:rPr lang="en-US" sz="1800" dirty="0">
                <a:solidFill>
                  <a:schemeClr val="accent4"/>
                </a:solidFill>
              </a:rPr>
              <a:t>complete </a:t>
            </a:r>
            <a:r>
              <a:rPr lang="en-US" sz="1800" dirty="0"/>
              <a:t>set of alternative mass methods</a:t>
            </a:r>
          </a:p>
          <a:p>
            <a:pPr lvl="2"/>
            <a:r>
              <a:rPr lang="en-US" sz="1800" dirty="0" smtClean="0"/>
              <a:t>Goal: </a:t>
            </a:r>
            <a:r>
              <a:rPr lang="en-US" sz="1800" dirty="0"/>
              <a:t>to improve our </a:t>
            </a:r>
            <a:r>
              <a:rPr lang="en-US" sz="1800" dirty="0">
                <a:solidFill>
                  <a:srgbClr val="08A1D9"/>
                </a:solidFill>
              </a:rPr>
              <a:t>understanding</a:t>
            </a:r>
            <a:r>
              <a:rPr lang="en-US" sz="1800" dirty="0"/>
              <a:t> of measured top observable</a:t>
            </a:r>
          </a:p>
          <a:p>
            <a:pPr lvl="1"/>
            <a:r>
              <a:rPr lang="en-US" sz="1800" dirty="0" smtClean="0">
                <a:solidFill>
                  <a:schemeClr val="accent2"/>
                </a:solidFill>
              </a:rPr>
              <a:t>Already </a:t>
            </a:r>
            <a:r>
              <a:rPr lang="en-US" sz="1800" dirty="0" smtClean="0">
                <a:solidFill>
                  <a:schemeClr val="accent2"/>
                </a:solidFill>
              </a:rPr>
              <a:t>Published</a:t>
            </a:r>
            <a:r>
              <a:rPr lang="en-US" sz="1800" dirty="0">
                <a:solidFill>
                  <a:schemeClr val="accent2"/>
                </a:solidFill>
              </a:rPr>
              <a:t>: </a:t>
            </a:r>
            <a:r>
              <a:rPr lang="en-US" sz="1800" dirty="0"/>
              <a:t>mass from cross-section, mass from endpoints </a:t>
            </a:r>
          </a:p>
          <a:p>
            <a:pPr lvl="2"/>
            <a:r>
              <a:rPr lang="en-US" sz="1800" dirty="0" smtClean="0"/>
              <a:t>Various </a:t>
            </a:r>
            <a:r>
              <a:rPr lang="en-US" sz="1800" dirty="0" err="1" smtClean="0"/>
              <a:t>PASes</a:t>
            </a:r>
            <a:r>
              <a:rPr lang="en-US" sz="1800" dirty="0" smtClean="0"/>
              <a:t> ready + new methods still being added </a:t>
            </a:r>
          </a:p>
          <a:p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268307" y="556586"/>
            <a:ext cx="57825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mass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5" y="3253919"/>
            <a:ext cx="3517513" cy="28047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7570" y="2807802"/>
            <a:ext cx="286244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08A1D9"/>
                </a:solidFill>
              </a:rPr>
              <a:t>Mass from </a:t>
            </a:r>
            <a:r>
              <a:rPr lang="en-US" sz="1600" dirty="0" err="1" smtClean="0">
                <a:solidFill>
                  <a:srgbClr val="08A1D9"/>
                </a:solidFill>
              </a:rPr>
              <a:t>m</a:t>
            </a:r>
            <a:r>
              <a:rPr lang="en-US" sz="1600" baseline="-25000" dirty="0" err="1" smtClean="0">
                <a:solidFill>
                  <a:srgbClr val="08A1D9"/>
                </a:solidFill>
              </a:rPr>
              <a:t>lb</a:t>
            </a:r>
            <a:r>
              <a:rPr lang="en-US" sz="1600" baseline="-25000" dirty="0" smtClean="0">
                <a:solidFill>
                  <a:srgbClr val="08A1D9"/>
                </a:solidFill>
              </a:rPr>
              <a:t> </a:t>
            </a:r>
            <a:r>
              <a:rPr lang="en-US" sz="1600" dirty="0" smtClean="0">
                <a:solidFill>
                  <a:srgbClr val="08A1D9"/>
                </a:solidFill>
              </a:rPr>
              <a:t>(forward folding)</a:t>
            </a:r>
          </a:p>
          <a:p>
            <a:pPr algn="ctr"/>
            <a:r>
              <a:rPr lang="en-US" sz="1600" dirty="0" smtClean="0"/>
              <a:t>PAS TOP</a:t>
            </a:r>
            <a:r>
              <a:rPr lang="en-US" sz="1600" dirty="0"/>
              <a:t>-14-</a:t>
            </a:r>
            <a:r>
              <a:rPr lang="en-US" sz="1600" dirty="0" smtClean="0"/>
              <a:t>014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87570" y="3144617"/>
            <a:ext cx="483952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new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9" name="Picture 8" descr="Screen Shot 2014-10-13 at 22.05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37" y="3392045"/>
            <a:ext cx="2527551" cy="25740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39759" y="3392045"/>
            <a:ext cx="102271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rial"/>
                <a:cs typeface="Arial"/>
              </a:rPr>
              <a:t>i</a:t>
            </a:r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n progress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pic>
        <p:nvPicPr>
          <p:cNvPr id="21" name="Picture 20" descr="Screen Shot 2014-10-13 at 22.08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15" y="3375609"/>
            <a:ext cx="2541185" cy="26538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40694" y="3336586"/>
            <a:ext cx="102271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rial"/>
                <a:cs typeface="Arial"/>
              </a:rPr>
              <a:t>i</a:t>
            </a:r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n progress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508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The top quark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735" y="1328532"/>
            <a:ext cx="8291825" cy="4905350"/>
          </a:xfrm>
        </p:spPr>
        <p:txBody>
          <a:bodyPr>
            <a:noAutofit/>
          </a:bodyPr>
          <a:lstStyle/>
          <a:p>
            <a:pPr algn="ctr"/>
            <a:r>
              <a:rPr lang="en-US" sz="1800" i="1" dirty="0">
                <a:cs typeface="Abadi MT Condensed Light"/>
              </a:rPr>
              <a:t>“The top quark is special” </a:t>
            </a:r>
            <a:endParaRPr lang="en-US" sz="1800" i="1" dirty="0" smtClean="0">
              <a:cs typeface="Abadi MT Condensed Light"/>
            </a:endParaRPr>
          </a:p>
          <a:p>
            <a:pPr algn="ctr"/>
            <a:r>
              <a:rPr lang="en-US" sz="1800" i="1" dirty="0" smtClean="0">
                <a:cs typeface="Abadi MT Condensed Light"/>
              </a:rPr>
              <a:t>– Every speaker </a:t>
            </a:r>
            <a:r>
              <a:rPr lang="en-US" sz="1800" i="1" dirty="0">
                <a:cs typeface="Abadi MT Condensed Light"/>
              </a:rPr>
              <a:t>at every talk that covers top quarks </a:t>
            </a:r>
          </a:p>
          <a:p>
            <a:endParaRPr lang="en-US" sz="1800" dirty="0" smtClean="0"/>
          </a:p>
          <a:p>
            <a:r>
              <a:rPr lang="en-US" sz="1800" dirty="0" smtClean="0"/>
              <a:t>But it is indeed very special</a:t>
            </a:r>
            <a:r>
              <a:rPr lang="en-US" sz="1800" dirty="0" smtClean="0"/>
              <a:t>:</a:t>
            </a:r>
          </a:p>
          <a:p>
            <a:endParaRPr lang="en-US" sz="800" dirty="0" smtClean="0"/>
          </a:p>
          <a:p>
            <a:pPr lvl="1"/>
            <a:r>
              <a:rPr lang="en-US" sz="1800" dirty="0" smtClean="0"/>
              <a:t>It is the </a:t>
            </a:r>
            <a:r>
              <a:rPr lang="en-US" sz="1800" b="1" dirty="0" smtClean="0">
                <a:solidFill>
                  <a:schemeClr val="accent3"/>
                </a:solidFill>
              </a:rPr>
              <a:t>heaviest elementary particle known </a:t>
            </a:r>
            <a:endParaRPr lang="en-US" sz="1800" dirty="0"/>
          </a:p>
          <a:p>
            <a:pPr lvl="2"/>
            <a:r>
              <a:rPr lang="en-US" sz="1800" dirty="0" err="1" smtClean="0"/>
              <a:t>m</a:t>
            </a:r>
            <a:r>
              <a:rPr lang="en-US" sz="1800" baseline="-25000" dirty="0" err="1" smtClean="0"/>
              <a:t>top</a:t>
            </a:r>
            <a:r>
              <a:rPr lang="en-US" sz="1800" dirty="0" smtClean="0"/>
              <a:t> </a:t>
            </a:r>
            <a:r>
              <a:rPr lang="en-US" sz="1800" dirty="0" smtClean="0"/>
              <a:t>= 173.34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2"/>
            <a:r>
              <a:rPr lang="en-US" sz="1800" dirty="0" smtClean="0"/>
              <a:t>But it is still point-like</a:t>
            </a:r>
          </a:p>
          <a:p>
            <a:pPr marL="237744" lvl="2" indent="0">
              <a:buNone/>
            </a:pPr>
            <a:endParaRPr lang="en-US" sz="800" dirty="0" smtClean="0"/>
          </a:p>
          <a:p>
            <a:pPr lvl="1"/>
            <a:r>
              <a:rPr lang="en-US" sz="1800" dirty="0" smtClean="0"/>
              <a:t>It has a strong </a:t>
            </a:r>
            <a:r>
              <a:rPr lang="en-US" sz="1800" b="1" dirty="0" smtClean="0">
                <a:solidFill>
                  <a:schemeClr val="accent2"/>
                </a:solidFill>
              </a:rPr>
              <a:t>coupling to the Higgs boson </a:t>
            </a:r>
            <a:endParaRPr lang="en-US" sz="1800" b="1" dirty="0" smtClean="0">
              <a:solidFill>
                <a:schemeClr val="accent2"/>
              </a:solidFill>
            </a:endParaRPr>
          </a:p>
          <a:p>
            <a:pPr lvl="2"/>
            <a:r>
              <a:rPr lang="en-US" sz="1800" dirty="0" smtClean="0"/>
              <a:t>Hints a role on the electroweak symmetry breaking</a:t>
            </a:r>
          </a:p>
          <a:p>
            <a:pPr lvl="2"/>
            <a:r>
              <a:rPr lang="en-US" sz="1800" dirty="0" err="1"/>
              <a:t>m</a:t>
            </a:r>
            <a:r>
              <a:rPr lang="en-US" sz="1800" baseline="-25000" dirty="0" err="1" smtClean="0"/>
              <a:t>top</a:t>
            </a:r>
            <a:r>
              <a:rPr lang="en-US" sz="1800" dirty="0" smtClean="0"/>
              <a:t> largely </a:t>
            </a:r>
            <a:r>
              <a:rPr lang="en-US" sz="1800" dirty="0"/>
              <a:t>affects</a:t>
            </a:r>
            <a:r>
              <a:rPr lang="en-US" sz="1800" dirty="0" smtClean="0"/>
              <a:t> the </a:t>
            </a:r>
            <a:r>
              <a:rPr lang="en-US" sz="1800" dirty="0"/>
              <a:t>stability of the Higgs mass </a:t>
            </a:r>
            <a:endParaRPr lang="en-US" sz="1800" dirty="0"/>
          </a:p>
          <a:p>
            <a:pPr lvl="2"/>
            <a:endParaRPr lang="en-US" sz="1050" dirty="0" smtClean="0"/>
          </a:p>
          <a:p>
            <a:pPr lvl="1"/>
            <a:r>
              <a:rPr lang="en-US" sz="1800" dirty="0" smtClean="0"/>
              <a:t>It is the only quark that </a:t>
            </a:r>
            <a:r>
              <a:rPr lang="en-US" sz="1800" dirty="0" smtClean="0">
                <a:solidFill>
                  <a:schemeClr val="accent4"/>
                </a:solidFill>
              </a:rPr>
              <a:t>decays before </a:t>
            </a:r>
            <a:r>
              <a:rPr lang="en-US" sz="1800" dirty="0" err="1" smtClean="0">
                <a:solidFill>
                  <a:schemeClr val="accent4"/>
                </a:solidFill>
              </a:rPr>
              <a:t>hadronizing</a:t>
            </a:r>
            <a:endParaRPr lang="en-US" sz="1800" dirty="0" smtClean="0">
              <a:solidFill>
                <a:schemeClr val="accent4"/>
              </a:solidFill>
            </a:endParaRPr>
          </a:p>
          <a:p>
            <a:pPr lvl="2"/>
            <a:r>
              <a:rPr lang="en-US" sz="1800" dirty="0" smtClean="0"/>
              <a:t>By studying its decay products we have </a:t>
            </a:r>
            <a:r>
              <a:rPr lang="en-US" sz="1800" dirty="0"/>
              <a:t>direct access to </a:t>
            </a:r>
            <a:r>
              <a:rPr lang="en-US" sz="1800" dirty="0" smtClean="0"/>
              <a:t>properties  </a:t>
            </a:r>
            <a:r>
              <a:rPr lang="en-US" sz="1800" dirty="0"/>
              <a:t>(spin, charge, </a:t>
            </a:r>
            <a:r>
              <a:rPr lang="en-US" sz="1800" dirty="0" smtClean="0"/>
              <a:t>polarization)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15 October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379022" y="649802"/>
            <a:ext cx="1432326" cy="0"/>
          </a:xfrm>
          <a:prstGeom prst="straightConnector1">
            <a:avLst/>
          </a:prstGeom>
          <a:ln w="50800">
            <a:solidFill>
              <a:srgbClr val="08A1D9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tdecay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03712" y="1844422"/>
            <a:ext cx="3165314" cy="253525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1654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 Plan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1800" dirty="0" smtClean="0"/>
              <a:t>Standard </a:t>
            </a:r>
            <a:r>
              <a:rPr lang="en-US" sz="1800" dirty="0" smtClean="0"/>
              <a:t>methods (7TeV all done)</a:t>
            </a:r>
            <a:endParaRPr lang="en-US" sz="1800" dirty="0" smtClean="0"/>
          </a:p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</a:t>
            </a:r>
            <a:r>
              <a:rPr lang="en-US" sz="1800" dirty="0">
                <a:solidFill>
                  <a:schemeClr val="accent2"/>
                </a:solidFill>
              </a:rPr>
              <a:t>-14-022 </a:t>
            </a:r>
            <a:r>
              <a:rPr lang="en-US" sz="1800" dirty="0"/>
              <a:t>Legacy Run I top mass (standard methods) (Fall 2014)</a:t>
            </a:r>
          </a:p>
          <a:p>
            <a:pPr lvl="3"/>
            <a:r>
              <a:rPr lang="en-US" sz="1800" dirty="0" smtClean="0">
                <a:solidFill>
                  <a:schemeClr val="accent3"/>
                </a:solidFill>
              </a:rPr>
              <a:t>merges </a:t>
            </a:r>
            <a:r>
              <a:rPr lang="en-US" sz="1800" dirty="0">
                <a:solidFill>
                  <a:schemeClr val="accent3"/>
                </a:solidFill>
              </a:rPr>
              <a:t>14-001/02/</a:t>
            </a:r>
            <a:r>
              <a:rPr lang="en-US" sz="1800" dirty="0" smtClean="0">
                <a:solidFill>
                  <a:schemeClr val="accent3"/>
                </a:solidFill>
              </a:rPr>
              <a:t>10/15 </a:t>
            </a:r>
          </a:p>
          <a:p>
            <a:pPr lvl="3"/>
            <a:r>
              <a:rPr lang="en-US" sz="1800" dirty="0" smtClean="0">
                <a:solidFill>
                  <a:schemeClr val="accent3"/>
                </a:solidFill>
              </a:rPr>
              <a:t>PAS (4x) public, paper draft in preparation</a:t>
            </a:r>
          </a:p>
          <a:p>
            <a:pPr lvl="4"/>
            <a:endParaRPr lang="en-US" sz="1800" dirty="0" smtClean="0">
              <a:solidFill>
                <a:schemeClr val="accent3"/>
              </a:solidFill>
            </a:endParaRPr>
          </a:p>
          <a:p>
            <a:pPr marL="9144" lvl="1" indent="0"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Top/</a:t>
            </a:r>
            <a:r>
              <a:rPr lang="en-US" sz="1800" dirty="0" err="1" smtClean="0">
                <a:solidFill>
                  <a:srgbClr val="000000"/>
                </a:solidFill>
              </a:rPr>
              <a:t>antitop</a:t>
            </a:r>
            <a:r>
              <a:rPr lang="en-US" sz="1800" dirty="0" smtClean="0">
                <a:solidFill>
                  <a:srgbClr val="000000"/>
                </a:solidFill>
              </a:rPr>
              <a:t> mass </a:t>
            </a:r>
            <a:r>
              <a:rPr lang="en-US" sz="1800" dirty="0" smtClean="0">
                <a:solidFill>
                  <a:srgbClr val="000000"/>
                </a:solidFill>
              </a:rPr>
              <a:t>difference (published at 7TeV)</a:t>
            </a:r>
            <a:endParaRPr lang="en-US" sz="1800" dirty="0" smtClean="0">
              <a:solidFill>
                <a:srgbClr val="000000"/>
              </a:solidFill>
            </a:endParaRPr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TOP-12-</a:t>
            </a:r>
            <a:r>
              <a:rPr lang="en-US" sz="1800" dirty="0" smtClean="0">
                <a:solidFill>
                  <a:srgbClr val="F96A1B"/>
                </a:solidFill>
              </a:rPr>
              <a:t>031 </a:t>
            </a:r>
            <a:r>
              <a:rPr lang="en-US" sz="1800" dirty="0"/>
              <a:t>Top </a:t>
            </a:r>
            <a:r>
              <a:rPr lang="en-US" sz="1800" dirty="0" smtClean="0"/>
              <a:t>anti-top mass difference at 8 TeV </a:t>
            </a:r>
          </a:p>
          <a:p>
            <a:pPr lvl="3"/>
            <a:r>
              <a:rPr lang="en-US" sz="1800" u="sng" dirty="0" smtClean="0">
                <a:solidFill>
                  <a:srgbClr val="08A1D9"/>
                </a:solidFill>
              </a:rPr>
              <a:t>POST CWR</a:t>
            </a:r>
            <a:r>
              <a:rPr lang="en-US" sz="1800" dirty="0" smtClean="0">
                <a:solidFill>
                  <a:srgbClr val="08A1D9"/>
                </a:solidFill>
              </a:rPr>
              <a:t> </a:t>
            </a:r>
          </a:p>
          <a:p>
            <a:pPr lvl="3"/>
            <a:endParaRPr lang="en-US" sz="1800" dirty="0">
              <a:solidFill>
                <a:srgbClr val="08A1D9"/>
              </a:solidFill>
            </a:endParaRPr>
          </a:p>
          <a:p>
            <a:pPr marL="0" lvl="1" indent="0">
              <a:buNone/>
            </a:pPr>
            <a:r>
              <a:rPr lang="en-US" sz="1800" dirty="0" smtClean="0">
                <a:solidFill>
                  <a:srgbClr val="000000"/>
                </a:solidFill>
              </a:rPr>
              <a:t>Alternative methods</a:t>
            </a:r>
          </a:p>
          <a:p>
            <a:pPr lvl="2"/>
            <a:r>
              <a:rPr lang="en-US" sz="1800" dirty="0" smtClean="0">
                <a:solidFill>
                  <a:srgbClr val="F96A1B"/>
                </a:solidFill>
              </a:rPr>
              <a:t>TOP</a:t>
            </a:r>
            <a:r>
              <a:rPr lang="en-US" sz="1800" dirty="0">
                <a:solidFill>
                  <a:srgbClr val="F96A1B"/>
                </a:solidFill>
              </a:rPr>
              <a:t>-12-030 </a:t>
            </a:r>
            <a:r>
              <a:rPr lang="en-US" sz="1800" dirty="0"/>
              <a:t>Top mass from B hadron life time (Fall 2014)</a:t>
            </a:r>
          </a:p>
          <a:p>
            <a:pPr lvl="3"/>
            <a:r>
              <a:rPr lang="en-US" sz="1800" dirty="0">
                <a:solidFill>
                  <a:srgbClr val="08A1D9"/>
                </a:solidFill>
              </a:rPr>
              <a:t>PAS public, improved method in development</a:t>
            </a:r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TOP-</a:t>
            </a:r>
            <a:r>
              <a:rPr lang="en-US" sz="1800" dirty="0" smtClean="0">
                <a:solidFill>
                  <a:srgbClr val="F96A1B"/>
                </a:solidFill>
              </a:rPr>
              <a:t>13-007 </a:t>
            </a:r>
            <a:r>
              <a:rPr lang="en-US" sz="1800" dirty="0" smtClean="0"/>
              <a:t>Study of Underlying Event in top pair events (Spring 2015)</a:t>
            </a:r>
            <a:endParaRPr lang="en-US" sz="1800" dirty="0"/>
          </a:p>
          <a:p>
            <a:pPr lvl="3"/>
            <a:r>
              <a:rPr lang="en-US" sz="1800" dirty="0">
                <a:solidFill>
                  <a:srgbClr val="08A1D9"/>
                </a:solidFill>
              </a:rPr>
              <a:t>PAS public, </a:t>
            </a:r>
            <a:r>
              <a:rPr lang="en-US" sz="1800" dirty="0" smtClean="0">
                <a:solidFill>
                  <a:srgbClr val="08A1D9"/>
                </a:solidFill>
              </a:rPr>
              <a:t>work ongoing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8307" y="556586"/>
            <a:ext cx="57825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mass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8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 Plan (II)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735" y="1372329"/>
            <a:ext cx="8291825" cy="4000197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</a:rPr>
              <a:t>More alternative methods:</a:t>
            </a:r>
            <a:endParaRPr lang="en-US" sz="1800" dirty="0">
              <a:solidFill>
                <a:srgbClr val="08A1D9"/>
              </a:solidFill>
            </a:endParaRPr>
          </a:p>
          <a:p>
            <a:pPr lvl="2"/>
            <a:r>
              <a:rPr lang="en-US" sz="1800" dirty="0" smtClean="0">
                <a:solidFill>
                  <a:srgbClr val="F96A1B"/>
                </a:solidFill>
              </a:rPr>
              <a:t>TOP</a:t>
            </a:r>
            <a:r>
              <a:rPr lang="en-US" sz="1800" dirty="0">
                <a:solidFill>
                  <a:srgbClr val="F96A1B"/>
                </a:solidFill>
              </a:rPr>
              <a:t>-13</a:t>
            </a:r>
            <a:r>
              <a:rPr lang="en-US" sz="1800" dirty="0" smtClean="0">
                <a:solidFill>
                  <a:srgbClr val="F96A1B"/>
                </a:solidFill>
              </a:rPr>
              <a:t>-006 </a:t>
            </a:r>
            <a:r>
              <a:rPr lang="en-US" sz="1800" dirty="0"/>
              <a:t>Top mass from tt+1 jet events </a:t>
            </a:r>
            <a:r>
              <a:rPr lang="en-US" sz="1800" dirty="0" smtClean="0"/>
              <a:t>(Fall 2014)</a:t>
            </a:r>
          </a:p>
          <a:p>
            <a:pPr lvl="3"/>
            <a:r>
              <a:rPr lang="en-US" sz="1800" dirty="0" smtClean="0">
                <a:solidFill>
                  <a:srgbClr val="08A1D9"/>
                </a:solidFill>
              </a:rPr>
              <a:t>PAS </a:t>
            </a:r>
            <a:r>
              <a:rPr lang="en-US" sz="1800" dirty="0" smtClean="0">
                <a:solidFill>
                  <a:srgbClr val="08A1D9"/>
                </a:solidFill>
              </a:rPr>
              <a:t>pre</a:t>
            </a:r>
            <a:r>
              <a:rPr lang="en-US" sz="1800" dirty="0" smtClean="0">
                <a:solidFill>
                  <a:srgbClr val="08A1D9"/>
                </a:solidFill>
              </a:rPr>
              <a:t>-</a:t>
            </a:r>
            <a:r>
              <a:rPr lang="en-US" sz="1800" dirty="0" smtClean="0">
                <a:solidFill>
                  <a:srgbClr val="08A1D9"/>
                </a:solidFill>
              </a:rPr>
              <a:t>approved</a:t>
            </a:r>
            <a:endParaRPr lang="en-US" sz="1800" dirty="0" smtClean="0">
              <a:solidFill>
                <a:srgbClr val="08A1D9"/>
              </a:solidFill>
            </a:endParaRPr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TOP-14-011 </a:t>
            </a:r>
            <a:r>
              <a:rPr lang="en-US" sz="1800" dirty="0"/>
              <a:t>T</a:t>
            </a:r>
            <a:r>
              <a:rPr lang="en-US" sz="1800" dirty="0" smtClean="0"/>
              <a:t>op </a:t>
            </a:r>
            <a:r>
              <a:rPr lang="en-US" sz="1800" dirty="0"/>
              <a:t>mass using the BEST method </a:t>
            </a:r>
            <a:r>
              <a:rPr lang="en-US" sz="1800" dirty="0" smtClean="0"/>
              <a:t>(Fall 2014)</a:t>
            </a:r>
          </a:p>
          <a:p>
            <a:pPr lvl="3"/>
            <a:r>
              <a:rPr lang="en-US" sz="1800" dirty="0" smtClean="0">
                <a:solidFill>
                  <a:srgbClr val="08A1D9"/>
                </a:solidFill>
              </a:rPr>
              <a:t>PAS </a:t>
            </a:r>
            <a:r>
              <a:rPr lang="en-US" sz="1800" dirty="0" smtClean="0">
                <a:solidFill>
                  <a:srgbClr val="08A1D9"/>
                </a:solidFill>
              </a:rPr>
              <a:t>pre</a:t>
            </a:r>
            <a:r>
              <a:rPr lang="en-US" sz="1800" dirty="0" smtClean="0">
                <a:solidFill>
                  <a:srgbClr val="08A1D9"/>
                </a:solidFill>
              </a:rPr>
              <a:t>-</a:t>
            </a:r>
            <a:r>
              <a:rPr lang="en-US" sz="1800" dirty="0" smtClean="0">
                <a:solidFill>
                  <a:srgbClr val="08A1D9"/>
                </a:solidFill>
              </a:rPr>
              <a:t>approved</a:t>
            </a:r>
            <a:endParaRPr lang="en-US" sz="1800" dirty="0" smtClean="0">
              <a:solidFill>
                <a:srgbClr val="08A1D9"/>
              </a:solidFill>
            </a:endParaRPr>
          </a:p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TOP-14-014 </a:t>
            </a:r>
            <a:r>
              <a:rPr lang="en-US" sz="1800" dirty="0" smtClean="0"/>
              <a:t>Measurement of top mass from </a:t>
            </a:r>
            <a:r>
              <a:rPr lang="en-US" sz="1800" dirty="0" err="1"/>
              <a:t>m</a:t>
            </a:r>
            <a:r>
              <a:rPr lang="en-US" sz="1800" baseline="-25000" dirty="0" err="1" smtClean="0"/>
              <a:t>lb</a:t>
            </a:r>
            <a:r>
              <a:rPr lang="en-US" sz="1800" dirty="0" smtClean="0"/>
              <a:t> </a:t>
            </a:r>
            <a:endParaRPr lang="en-US" sz="1800" dirty="0" smtClean="0"/>
          </a:p>
          <a:p>
            <a:pPr lvl="3"/>
            <a:r>
              <a:rPr lang="en-US" sz="1800" dirty="0" smtClean="0">
                <a:solidFill>
                  <a:schemeClr val="accent3"/>
                </a:solidFill>
              </a:rPr>
              <a:t>PAS </a:t>
            </a:r>
            <a:r>
              <a:rPr lang="en-US" sz="1800" dirty="0" smtClean="0">
                <a:solidFill>
                  <a:schemeClr val="accent3"/>
                </a:solidFill>
              </a:rPr>
              <a:t>approved</a:t>
            </a:r>
          </a:p>
          <a:p>
            <a:pPr lvl="3"/>
            <a:endParaRPr lang="en-US" sz="1800" dirty="0">
              <a:solidFill>
                <a:schemeClr val="accent3"/>
              </a:solidFill>
            </a:endParaRPr>
          </a:p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TOP-XX-YYY </a:t>
            </a:r>
            <a:r>
              <a:rPr lang="en-US" sz="1800" dirty="0"/>
              <a:t>Measurement of the top mass using kinematic endpoints at 8 TeV </a:t>
            </a:r>
            <a:endParaRPr lang="en-US" sz="1800" dirty="0" smtClean="0"/>
          </a:p>
          <a:p>
            <a:pPr lvl="3"/>
            <a:r>
              <a:rPr lang="en-US" sz="1800" dirty="0" smtClean="0">
                <a:solidFill>
                  <a:srgbClr val="08A1D9"/>
                </a:solidFill>
              </a:rPr>
              <a:t>Work ongoing</a:t>
            </a:r>
            <a:endParaRPr lang="en-US" sz="1800" dirty="0">
              <a:solidFill>
                <a:srgbClr val="08A1D9"/>
              </a:solidFill>
            </a:endParaRPr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</a:t>
            </a:r>
            <a:r>
              <a:rPr lang="en-US" sz="1800" dirty="0" smtClean="0">
                <a:solidFill>
                  <a:srgbClr val="F96A1B"/>
                </a:solidFill>
              </a:rPr>
              <a:t>-XX-YYY </a:t>
            </a:r>
            <a:r>
              <a:rPr lang="en-US" sz="1800" dirty="0"/>
              <a:t>Measurement of the top mass using the J/psi method at 8 TeV </a:t>
            </a:r>
            <a:endParaRPr lang="en-US" sz="1800" dirty="0" smtClean="0"/>
          </a:p>
          <a:p>
            <a:pPr lvl="3"/>
            <a:r>
              <a:rPr lang="en-US" sz="1800" dirty="0" smtClean="0">
                <a:solidFill>
                  <a:srgbClr val="08A1D9"/>
                </a:solidFill>
              </a:rPr>
              <a:t>Work ongoing</a:t>
            </a:r>
          </a:p>
          <a:p>
            <a:pPr marL="466344" lvl="3" indent="0">
              <a:buNone/>
            </a:pPr>
            <a:endParaRPr lang="en-US" sz="1800" dirty="0">
              <a:solidFill>
                <a:srgbClr val="08A1D9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8307" y="556586"/>
            <a:ext cx="57825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mass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7499" y="5634102"/>
            <a:ext cx="7505932" cy="646331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96A1B"/>
                </a:solidFill>
              </a:rPr>
              <a:t>Round table </a:t>
            </a:r>
            <a:r>
              <a:rPr lang="en-US" dirty="0">
                <a:solidFill>
                  <a:srgbClr val="F96A1B"/>
                </a:solidFill>
              </a:rPr>
              <a:t>of publication plan and preparation for Run II </a:t>
            </a:r>
          </a:p>
          <a:p>
            <a:pPr algn="ctr"/>
            <a:r>
              <a:rPr lang="en-US" dirty="0">
                <a:solidFill>
                  <a:srgbClr val="F96A1B"/>
                </a:solidFill>
              </a:rPr>
              <a:t>will occur next week </a:t>
            </a:r>
            <a:r>
              <a:rPr lang="en-US" dirty="0" smtClean="0">
                <a:solidFill>
                  <a:srgbClr val="F96A1B"/>
                </a:solidFill>
              </a:rPr>
              <a:t>during the top mass </a:t>
            </a:r>
            <a:r>
              <a:rPr lang="en-US" dirty="0" smtClean="0">
                <a:solidFill>
                  <a:srgbClr val="F96A1B"/>
                </a:solidFill>
              </a:rPr>
              <a:t>meeting</a:t>
            </a:r>
            <a:endParaRPr lang="en-US" dirty="0">
              <a:solidFill>
                <a:srgbClr val="F96A1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2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54735" y="2788458"/>
            <a:ext cx="8260713" cy="3153439"/>
          </a:xfrm>
          <a:prstGeom prst="round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81818" y="1694294"/>
            <a:ext cx="6978849" cy="729184"/>
          </a:xfrm>
        </p:spPr>
        <p:txBody>
          <a:bodyPr/>
          <a:lstStyle/>
          <a:p>
            <a:r>
              <a:rPr lang="en-US" dirty="0"/>
              <a:t>Top Properties</a:t>
            </a:r>
            <a:endParaRPr lang="en-US" cap="non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84047" y="3513232"/>
            <a:ext cx="27552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8A1D9"/>
                </a:solidFill>
              </a:rPr>
              <a:t>April 2014</a:t>
            </a:r>
          </a:p>
          <a:p>
            <a:r>
              <a:rPr lang="hu-HU" sz="1600" dirty="0"/>
              <a:t>Phys. Lett. B 736 (2014) 33</a:t>
            </a:r>
            <a:endParaRPr lang="en-US" sz="1600" dirty="0"/>
          </a:p>
          <a:p>
            <a:r>
              <a:rPr lang="en-US" sz="1600" dirty="0">
                <a:hlinkClick r:id="rId2"/>
              </a:rPr>
              <a:t>arXiv:1404.2292</a:t>
            </a:r>
            <a:endParaRPr lang="en-US" sz="1600" dirty="0"/>
          </a:p>
          <a:p>
            <a:r>
              <a:rPr lang="en-US" sz="1600" dirty="0" smtClean="0"/>
              <a:t>Ratio R</a:t>
            </a:r>
            <a:endParaRPr lang="en-US" sz="1600" dirty="0"/>
          </a:p>
          <a:p>
            <a:r>
              <a:rPr lang="en-US" sz="1600" b="1" dirty="0"/>
              <a:t>B(t </a:t>
            </a:r>
            <a:r>
              <a:rPr lang="en-US" sz="1600" b="1" dirty="0" smtClean="0"/>
              <a:t>→</a:t>
            </a:r>
            <a:r>
              <a:rPr lang="en-US" sz="1600" b="1" dirty="0" smtClean="0"/>
              <a:t> </a:t>
            </a:r>
            <a:r>
              <a:rPr lang="en-US" sz="1600" b="1" dirty="0" err="1"/>
              <a:t>Wb</a:t>
            </a:r>
            <a:r>
              <a:rPr lang="en-US" sz="1600" b="1" dirty="0"/>
              <a:t>)/B(t </a:t>
            </a:r>
            <a:r>
              <a:rPr lang="en-US" sz="1600" b="1" dirty="0" smtClean="0"/>
              <a:t>→</a:t>
            </a:r>
            <a:r>
              <a:rPr lang="en-US" sz="1600" b="1" dirty="0" smtClean="0"/>
              <a:t> </a:t>
            </a:r>
            <a:r>
              <a:rPr lang="en-US" sz="1600" b="1" dirty="0" err="1"/>
              <a:t>Wq</a:t>
            </a:r>
            <a:r>
              <a:rPr lang="en-US" sz="1600" b="1" dirty="0"/>
              <a:t>) </a:t>
            </a:r>
          </a:p>
          <a:p>
            <a:r>
              <a:rPr lang="en-US" sz="1600" b="1" dirty="0"/>
              <a:t>8TeV, </a:t>
            </a:r>
            <a:r>
              <a:rPr lang="en-US" sz="1600" dirty="0"/>
              <a:t>19.7fb</a:t>
            </a:r>
            <a:r>
              <a:rPr lang="en-US" sz="1600" baseline="30000" dirty="0"/>
              <a:t>-1</a:t>
            </a:r>
          </a:p>
          <a:p>
            <a:r>
              <a:rPr lang="en-US" sz="1600" dirty="0"/>
              <a:t>dilepton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95" y="2890652"/>
            <a:ext cx="2996985" cy="296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522" y="1111237"/>
            <a:ext cx="2834606" cy="2667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distributions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49180" b="49947"/>
          <a:stretch/>
        </p:blipFill>
        <p:spPr>
          <a:xfrm>
            <a:off x="87754" y="1121267"/>
            <a:ext cx="3065475" cy="24973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51039" y="1346064"/>
            <a:ext cx="24389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8A1D9"/>
                </a:solidFill>
              </a:rPr>
              <a:t>June 2012</a:t>
            </a:r>
          </a:p>
          <a:p>
            <a:r>
              <a:rPr lang="hu-HU" sz="1400" dirty="0"/>
              <a:t>Phys. Lett. B 717 (2012) 129</a:t>
            </a:r>
            <a:endParaRPr lang="en-US" sz="1400" dirty="0"/>
          </a:p>
          <a:p>
            <a:r>
              <a:rPr lang="en-US" sz="1400" dirty="0" smtClean="0">
                <a:hlinkClick r:id="rId4"/>
              </a:rPr>
              <a:t>arXiv:1207.0065</a:t>
            </a:r>
            <a:endParaRPr lang="en-US" sz="1400" b="1" dirty="0" smtClean="0"/>
          </a:p>
          <a:p>
            <a:r>
              <a:rPr lang="en-US" sz="1400" b="1" dirty="0" smtClean="0">
                <a:solidFill>
                  <a:srgbClr val="F96A1B"/>
                </a:solidFill>
              </a:rPr>
              <a:t>charge asymmetry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l+jets</a:t>
            </a:r>
            <a:r>
              <a:rPr lang="en-US" sz="1400" b="1" dirty="0" smtClean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49731"/>
          <a:stretch/>
        </p:blipFill>
        <p:spPr>
          <a:xfrm>
            <a:off x="29363" y="3560260"/>
            <a:ext cx="3002604" cy="27979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36441" y="3793258"/>
            <a:ext cx="17381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8A1D9"/>
                </a:solidFill>
              </a:rPr>
              <a:t>November 2013</a:t>
            </a:r>
          </a:p>
          <a:p>
            <a:r>
              <a:rPr lang="hu-HU" sz="1400" dirty="0"/>
              <a:t>Phys. Rev. Lett. 112 (2004) </a:t>
            </a:r>
            <a:r>
              <a:rPr lang="hu-HU" sz="1400" dirty="0" smtClean="0"/>
              <a:t>182001</a:t>
            </a:r>
            <a:endParaRPr lang="en-US" sz="1400" dirty="0" smtClean="0"/>
          </a:p>
          <a:p>
            <a:r>
              <a:rPr lang="en-US" sz="1400" dirty="0" smtClean="0">
                <a:hlinkClick r:id="rId6"/>
              </a:rPr>
              <a:t>arXiv:1311.3924</a:t>
            </a:r>
            <a:endParaRPr lang="en-US" sz="1400" dirty="0" smtClean="0"/>
          </a:p>
          <a:p>
            <a:r>
              <a:rPr lang="en-US" sz="1400" b="1" dirty="0" smtClean="0">
                <a:solidFill>
                  <a:srgbClr val="F96A1B"/>
                </a:solidFill>
              </a:rPr>
              <a:t>spin </a:t>
            </a:r>
            <a:r>
              <a:rPr lang="en-US" sz="1400" b="1" dirty="0">
                <a:solidFill>
                  <a:srgbClr val="F96A1B"/>
                </a:solidFill>
              </a:rPr>
              <a:t>correlations </a:t>
            </a:r>
            <a:r>
              <a:rPr lang="en-US" sz="1400" b="1" dirty="0"/>
              <a:t>and top-quark polarization </a:t>
            </a:r>
            <a:endParaRPr lang="en-US" sz="1400" b="1" dirty="0" smtClean="0"/>
          </a:p>
          <a:p>
            <a:r>
              <a:rPr lang="en-US" sz="1400" b="1" dirty="0" smtClean="0"/>
              <a:t>Dilepton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511" y="3560260"/>
            <a:ext cx="3129509" cy="288552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209727" y="4931241"/>
            <a:ext cx="195800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accent3"/>
                </a:solidFill>
              </a:rPr>
              <a:t>February 2014</a:t>
            </a:r>
          </a:p>
          <a:p>
            <a:pPr algn="r"/>
            <a:r>
              <a:rPr lang="en-US" sz="1400" dirty="0"/>
              <a:t>JHEP 04 (2014) </a:t>
            </a:r>
            <a:r>
              <a:rPr lang="en-US" sz="1400" dirty="0" smtClean="0"/>
              <a:t>191</a:t>
            </a:r>
          </a:p>
          <a:p>
            <a:pPr algn="r"/>
            <a:r>
              <a:rPr lang="en-US" sz="1400" dirty="0" smtClean="0">
                <a:hlinkClick r:id="rId8"/>
              </a:rPr>
              <a:t>arXiv:1402.3803</a:t>
            </a:r>
            <a:endParaRPr lang="en-US" sz="1400" dirty="0" smtClean="0"/>
          </a:p>
          <a:p>
            <a:pPr algn="r"/>
            <a:r>
              <a:rPr lang="en-US" sz="1400" b="1" dirty="0" smtClean="0"/>
              <a:t>charge </a:t>
            </a:r>
            <a:r>
              <a:rPr lang="en-US" sz="1400" b="1" dirty="0"/>
              <a:t>asymmetry </a:t>
            </a:r>
            <a:endParaRPr lang="en-US" sz="1400" b="1" dirty="0" smtClean="0"/>
          </a:p>
          <a:p>
            <a:pPr algn="r"/>
            <a:r>
              <a:rPr lang="en-US" sz="1400" b="1" dirty="0" smtClean="0"/>
              <a:t>Dilepton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02975" y="2562356"/>
            <a:ext cx="20377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rgbClr val="08A1D9"/>
                </a:solidFill>
              </a:rPr>
              <a:t>August 2013</a:t>
            </a:r>
          </a:p>
          <a:p>
            <a:pPr algn="r"/>
            <a:r>
              <a:rPr lang="en-US" sz="1400" dirty="0"/>
              <a:t>JHEP 10 (2013) </a:t>
            </a:r>
            <a:r>
              <a:rPr lang="en-US" sz="1400" dirty="0" smtClean="0"/>
              <a:t>167</a:t>
            </a:r>
          </a:p>
          <a:p>
            <a:pPr algn="r"/>
            <a:r>
              <a:rPr lang="en-US" sz="1400" dirty="0" smtClean="0">
                <a:hlinkClick r:id="rId9"/>
              </a:rPr>
              <a:t>arXiv:1308.3879</a:t>
            </a:r>
            <a:endParaRPr lang="en-US" sz="1400" dirty="0" smtClean="0"/>
          </a:p>
          <a:p>
            <a:pPr algn="r"/>
            <a:r>
              <a:rPr lang="en-US" sz="1400" b="1" dirty="0" smtClean="0">
                <a:solidFill>
                  <a:srgbClr val="F96A1B"/>
                </a:solidFill>
              </a:rPr>
              <a:t>W-helicity </a:t>
            </a:r>
            <a:r>
              <a:rPr lang="en-US" sz="1400" b="1" dirty="0" err="1" smtClean="0"/>
              <a:t>l+jets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900718" y="577918"/>
            <a:ext cx="945842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506E94"/>
                </a:solidFill>
                <a:latin typeface="Arial"/>
                <a:cs typeface="Arial"/>
              </a:rPr>
              <a:t>Properties</a:t>
            </a:r>
            <a:endParaRPr lang="en-US" sz="1200" b="1" dirty="0">
              <a:solidFill>
                <a:srgbClr val="506E9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973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</a:t>
            </a:r>
            <a:r>
              <a:rPr lang="en-US" dirty="0" smtClean="0"/>
              <a:t>else </a:t>
            </a:r>
            <a:r>
              <a:rPr lang="en-US" smtClean="0"/>
              <a:t>(FCNC, </a:t>
            </a:r>
            <a:r>
              <a:rPr lang="en-US" dirty="0" err="1"/>
              <a:t>tt</a:t>
            </a:r>
            <a:r>
              <a:rPr lang="en-US" dirty="0"/>
              <a:t> + X, </a:t>
            </a:r>
            <a:r>
              <a:rPr lang="en-US" dirty="0" err="1"/>
              <a:t>t→</a:t>
            </a:r>
            <a:r>
              <a:rPr lang="en-US" dirty="0" err="1" smtClean="0"/>
              <a:t>X</a:t>
            </a:r>
            <a:r>
              <a:rPr lang="en-US" dirty="0" smtClean="0"/>
              <a:t>…)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15 October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00718" y="577918"/>
            <a:ext cx="945842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506E94"/>
                </a:solidFill>
                <a:latin typeface="Arial"/>
                <a:cs typeface="Arial"/>
              </a:rPr>
              <a:t>Properties</a:t>
            </a:r>
            <a:endParaRPr lang="en-US" sz="1200" b="1" dirty="0">
              <a:solidFill>
                <a:srgbClr val="506E94"/>
              </a:solidFill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65" y="1225714"/>
            <a:ext cx="3220433" cy="24821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17514" y="1355774"/>
            <a:ext cx="18380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7C984A"/>
                </a:solidFill>
              </a:rPr>
              <a:t>August 2012</a:t>
            </a:r>
          </a:p>
          <a:p>
            <a:r>
              <a:rPr lang="hu-HU" sz="1400" dirty="0"/>
              <a:t>Phys. Lett. B 718 (</a:t>
            </a:r>
            <a:r>
              <a:rPr lang="hu-HU" sz="1400" dirty="0" smtClean="0"/>
              <a:t>2013) 1252</a:t>
            </a:r>
            <a:endParaRPr lang="en-US" sz="1400" dirty="0" smtClean="0"/>
          </a:p>
          <a:p>
            <a:r>
              <a:rPr lang="en-US" sz="1400" dirty="0" smtClean="0">
                <a:hlinkClick r:id="rId3"/>
              </a:rPr>
              <a:t>arXiv:1208.0957</a:t>
            </a:r>
            <a:endParaRPr lang="en-US" sz="1400" dirty="0" smtClean="0"/>
          </a:p>
          <a:p>
            <a:r>
              <a:rPr lang="en-US" sz="1400" b="1" dirty="0" smtClean="0"/>
              <a:t>FCNC </a:t>
            </a:r>
            <a:r>
              <a:rPr lang="en-US" sz="1400" dirty="0" err="1" smtClean="0"/>
              <a:t>tZq</a:t>
            </a:r>
            <a:r>
              <a:rPr lang="en-US" sz="1400" dirty="0" smtClean="0"/>
              <a:t> </a:t>
            </a:r>
            <a:r>
              <a:rPr lang="en-US" sz="1400" dirty="0"/>
              <a:t>decay, 3 </a:t>
            </a:r>
            <a:r>
              <a:rPr lang="en-US" sz="1400" dirty="0" smtClean="0"/>
              <a:t>leptons</a:t>
            </a:r>
            <a:endParaRPr lang="en-US" sz="1400" b="1" dirty="0" smtClean="0"/>
          </a:p>
        </p:txBody>
      </p:sp>
      <p:sp>
        <p:nvSpPr>
          <p:cNvPr id="14" name="TextBox 13"/>
          <p:cNvSpPr txBox="1"/>
          <p:nvPr/>
        </p:nvSpPr>
        <p:spPr>
          <a:xfrm flipH="1">
            <a:off x="3084896" y="5201950"/>
            <a:ext cx="5157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</a:t>
            </a:r>
            <a:r>
              <a:rPr lang="en-US" dirty="0"/>
              <a:t>for flavor changing neutral Higgs </a:t>
            </a:r>
            <a:r>
              <a:rPr lang="en-US" dirty="0" smtClean="0">
                <a:solidFill>
                  <a:schemeClr val="accent2"/>
                </a:solidFill>
              </a:rPr>
              <a:t>(FCNH) </a:t>
            </a:r>
          </a:p>
          <a:p>
            <a:r>
              <a:rPr lang="en-US" dirty="0" smtClean="0"/>
              <a:t>Three </a:t>
            </a:r>
            <a:r>
              <a:rPr lang="en-US" dirty="0" err="1" smtClean="0"/>
              <a:t>PASes</a:t>
            </a:r>
            <a:r>
              <a:rPr lang="en-US" dirty="0" smtClean="0"/>
              <a:t>, </a:t>
            </a:r>
            <a:r>
              <a:rPr lang="en-US" dirty="0" smtClean="0"/>
              <a:t>may be merged into one paper (</a:t>
            </a:r>
            <a:r>
              <a:rPr lang="en-US" dirty="0" err="1" smtClean="0"/>
              <a:t>tbd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>
                <a:solidFill>
                  <a:schemeClr val="accent3"/>
                </a:solidFill>
              </a:rPr>
              <a:t>→ </a:t>
            </a:r>
            <a:r>
              <a:rPr lang="en-US" dirty="0">
                <a:solidFill>
                  <a:schemeClr val="accent3"/>
                </a:solidFill>
              </a:rPr>
              <a:t>TOP-13-</a:t>
            </a:r>
            <a:r>
              <a:rPr lang="en-US" dirty="0" smtClean="0">
                <a:solidFill>
                  <a:schemeClr val="accent3"/>
                </a:solidFill>
              </a:rPr>
              <a:t>017 pre-approved </a:t>
            </a:r>
            <a:r>
              <a:rPr lang="en-US" dirty="0" smtClean="0">
                <a:solidFill>
                  <a:schemeClr val="accent3"/>
                </a:solidFill>
              </a:rPr>
              <a:t>yesterday</a:t>
            </a:r>
          </a:p>
          <a:p>
            <a:r>
              <a:rPr lang="en-US" dirty="0">
                <a:solidFill>
                  <a:srgbClr val="08A1D9"/>
                </a:solidFill>
              </a:rPr>
              <a:t> </a:t>
            </a:r>
            <a:r>
              <a:rPr lang="en-US" dirty="0" smtClean="0">
                <a:solidFill>
                  <a:srgbClr val="08A1D9"/>
                </a:solidFill>
              </a:rPr>
              <a:t>    (</a:t>
            </a:r>
            <a:r>
              <a:rPr lang="en-US" dirty="0" err="1">
                <a:solidFill>
                  <a:srgbClr val="08A1D9"/>
                </a:solidFill>
              </a:rPr>
              <a:t>multilepton</a:t>
            </a:r>
            <a:r>
              <a:rPr lang="en-US" dirty="0">
                <a:solidFill>
                  <a:srgbClr val="08A1D9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H→ WW, </a:t>
            </a:r>
            <a:r>
              <a:rPr lang="en-US" dirty="0" err="1">
                <a:solidFill>
                  <a:schemeClr val="accent3"/>
                </a:solidFill>
              </a:rPr>
              <a:t>ZZ,</a:t>
            </a:r>
            <a:r>
              <a:rPr lang="en-US" dirty="0" err="1" smtClean="0">
                <a:solidFill>
                  <a:schemeClr val="accent3"/>
                </a:solidFill>
              </a:rPr>
              <a:t>ττ</a:t>
            </a:r>
            <a:r>
              <a:rPr lang="en-US" dirty="0" smtClean="0">
                <a:solidFill>
                  <a:schemeClr val="accent3"/>
                </a:solidFill>
              </a:rPr>
              <a:t>)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038" y="1212220"/>
            <a:ext cx="3185561" cy="263151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117699" y="3863595"/>
            <a:ext cx="34421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accent3"/>
                </a:solidFill>
              </a:rPr>
              <a:t>July 2014</a:t>
            </a:r>
          </a:p>
          <a:p>
            <a:pPr algn="r"/>
            <a:r>
              <a:rPr lang="tr-TR" sz="1400" dirty="0" err="1"/>
              <a:t>Eur</a:t>
            </a:r>
            <a:r>
              <a:rPr lang="tr-TR" sz="1400" dirty="0"/>
              <a:t>. </a:t>
            </a:r>
            <a:r>
              <a:rPr lang="tr-TR" sz="1400" dirty="0" err="1"/>
              <a:t>Phys</a:t>
            </a:r>
            <a:r>
              <a:rPr lang="tr-TR" sz="1400" dirty="0"/>
              <a:t>. J. C 74 (2014) </a:t>
            </a:r>
            <a:r>
              <a:rPr lang="tr-TR" sz="1400" dirty="0" smtClean="0"/>
              <a:t>3060</a:t>
            </a:r>
            <a:endParaRPr lang="en-US" sz="1400" dirty="0" smtClean="0">
              <a:hlinkClick r:id=""/>
            </a:endParaRPr>
          </a:p>
          <a:p>
            <a:pPr algn="r"/>
            <a:r>
              <a:rPr lang="en-US" sz="1400" dirty="0" smtClean="0">
                <a:hlinkClick r:id=""/>
              </a:rPr>
              <a:t>arXiv:1406.7830</a:t>
            </a:r>
            <a:endParaRPr lang="en-US" sz="1400" dirty="0" smtClean="0"/>
          </a:p>
          <a:p>
            <a:pPr algn="r"/>
            <a:r>
              <a:rPr lang="en-US" sz="1400" dirty="0" err="1" smtClean="0"/>
              <a:t>ttV</a:t>
            </a:r>
            <a:r>
              <a:rPr lang="en-US" sz="1400" dirty="0" smtClean="0"/>
              <a:t>, 4-lepton, 3-lepton, </a:t>
            </a:r>
            <a:r>
              <a:rPr lang="en-US" sz="1400" dirty="0" err="1" smtClean="0"/>
              <a:t>ss</a:t>
            </a:r>
            <a:r>
              <a:rPr lang="en-US" sz="1400" dirty="0" smtClean="0"/>
              <a:t> dilepton</a:t>
            </a:r>
          </a:p>
          <a:p>
            <a:pPr algn="r"/>
            <a:r>
              <a:rPr lang="en-US" sz="1400" dirty="0" smtClean="0"/>
              <a:t>19.5fb</a:t>
            </a:r>
            <a:r>
              <a:rPr lang="en-US" sz="1400" baseline="30000" dirty="0" smtClean="0"/>
              <a:t>-1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39" y="3814055"/>
            <a:ext cx="2624139" cy="25950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824873" y="3690154"/>
            <a:ext cx="102271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rial"/>
                <a:cs typeface="Arial"/>
              </a:rPr>
              <a:t>i</a:t>
            </a:r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n progress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317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 Plan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0941" y="1197141"/>
            <a:ext cx="8335619" cy="5168135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1800" dirty="0" smtClean="0"/>
              <a:t>Charge asymmetry</a:t>
            </a:r>
          </a:p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</a:t>
            </a:r>
            <a:r>
              <a:rPr lang="en-US" sz="1800" dirty="0">
                <a:solidFill>
                  <a:schemeClr val="accent2"/>
                </a:solidFill>
              </a:rPr>
              <a:t>-12-033 </a:t>
            </a:r>
            <a:r>
              <a:rPr lang="en-US" sz="1800" dirty="0"/>
              <a:t>Measurement of the </a:t>
            </a:r>
            <a:r>
              <a:rPr lang="en-US" sz="1800" dirty="0" err="1"/>
              <a:t>ttbar</a:t>
            </a:r>
            <a:r>
              <a:rPr lang="en-US" sz="1800" dirty="0"/>
              <a:t> </a:t>
            </a:r>
            <a:r>
              <a:rPr lang="en-US" sz="1800" b="1" dirty="0"/>
              <a:t>charge asymmetry at 8 TeV </a:t>
            </a:r>
            <a:r>
              <a:rPr lang="en-US" sz="1800" dirty="0" smtClean="0"/>
              <a:t>(Fall 2014)</a:t>
            </a:r>
          </a:p>
          <a:p>
            <a:pPr lvl="3"/>
            <a:r>
              <a:rPr lang="en-US" sz="1800" dirty="0" smtClean="0">
                <a:solidFill>
                  <a:schemeClr val="accent3"/>
                </a:solidFill>
              </a:rPr>
              <a:t>includes </a:t>
            </a:r>
            <a:r>
              <a:rPr lang="en-US" sz="1800" dirty="0">
                <a:solidFill>
                  <a:schemeClr val="accent3"/>
                </a:solidFill>
              </a:rPr>
              <a:t>TOP-12-</a:t>
            </a:r>
            <a:r>
              <a:rPr lang="en-US" sz="1800" dirty="0" smtClean="0">
                <a:solidFill>
                  <a:schemeClr val="accent3"/>
                </a:solidFill>
              </a:rPr>
              <a:t>034</a:t>
            </a:r>
            <a:endParaRPr lang="en-US" sz="1800" dirty="0">
              <a:solidFill>
                <a:schemeClr val="accent3"/>
              </a:solidFill>
            </a:endParaRPr>
          </a:p>
          <a:p>
            <a:pPr lvl="2"/>
            <a:r>
              <a:rPr lang="en-US" sz="1800" dirty="0" smtClean="0">
                <a:solidFill>
                  <a:srgbClr val="F96A1B"/>
                </a:solidFill>
              </a:rPr>
              <a:t>TOP</a:t>
            </a:r>
            <a:r>
              <a:rPr lang="en-US" sz="1800" dirty="0">
                <a:solidFill>
                  <a:srgbClr val="F96A1B"/>
                </a:solidFill>
              </a:rPr>
              <a:t>-13-013 </a:t>
            </a:r>
            <a:r>
              <a:rPr lang="en-US" sz="1800" dirty="0"/>
              <a:t>Determination of </a:t>
            </a:r>
            <a:r>
              <a:rPr lang="en-US" sz="1800" b="1" dirty="0"/>
              <a:t>initial-state-dependent charge asymmetries </a:t>
            </a:r>
            <a:r>
              <a:rPr lang="en-US" sz="1800" dirty="0"/>
              <a:t>in </a:t>
            </a:r>
            <a:r>
              <a:rPr lang="en-US" sz="1800" dirty="0" err="1"/>
              <a:t>l+jet</a:t>
            </a:r>
            <a:r>
              <a:rPr lang="en-US" sz="1800" dirty="0"/>
              <a:t> events at 8 </a:t>
            </a:r>
            <a:r>
              <a:rPr lang="en-US" sz="1800" dirty="0" smtClean="0"/>
              <a:t>TeV (Winter 2015)</a:t>
            </a:r>
          </a:p>
          <a:p>
            <a:pPr lvl="2"/>
            <a:endParaRPr lang="en-US" sz="1800" dirty="0"/>
          </a:p>
          <a:p>
            <a:pPr marL="0" lvl="1" indent="0">
              <a:buNone/>
            </a:pPr>
            <a:r>
              <a:rPr lang="en-US" sz="1800" dirty="0" smtClean="0"/>
              <a:t>W-</a:t>
            </a:r>
            <a:r>
              <a:rPr lang="en-US" sz="1800" dirty="0" err="1" smtClean="0"/>
              <a:t>helicities</a:t>
            </a:r>
            <a:endParaRPr lang="en-US" sz="1800" dirty="0" smtClean="0"/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TOP-13-008 </a:t>
            </a:r>
            <a:r>
              <a:rPr lang="en-US" sz="1800" dirty="0"/>
              <a:t>W helicity and anomalous couplings (8 TeV, </a:t>
            </a:r>
            <a:r>
              <a:rPr lang="en-US" sz="1800" b="1" dirty="0" err="1"/>
              <a:t>l+jets</a:t>
            </a:r>
            <a:r>
              <a:rPr lang="en-US" sz="1800" b="1" dirty="0"/>
              <a:t> </a:t>
            </a:r>
            <a:r>
              <a:rPr lang="en-US" sz="1800" dirty="0"/>
              <a:t>+ 7/8 combined</a:t>
            </a:r>
            <a:r>
              <a:rPr lang="en-US" sz="1800" dirty="0" smtClean="0"/>
              <a:t>) </a:t>
            </a:r>
            <a:r>
              <a:rPr lang="en-US" sz="1800" dirty="0"/>
              <a:t>(Winter 2015</a:t>
            </a:r>
            <a:r>
              <a:rPr lang="en-US" sz="1800" dirty="0" smtClean="0"/>
              <a:t>)</a:t>
            </a:r>
            <a:endParaRPr lang="en-US" sz="1800" dirty="0"/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TOP-14-017 </a:t>
            </a:r>
            <a:r>
              <a:rPr lang="en-US" sz="1800" dirty="0"/>
              <a:t>W helicity and anomalous couplings (8 TeV, </a:t>
            </a:r>
            <a:r>
              <a:rPr lang="en-US" sz="1800" b="1" dirty="0" smtClean="0"/>
              <a:t>dilepton</a:t>
            </a:r>
            <a:r>
              <a:rPr lang="en-US" sz="1800" dirty="0" smtClean="0"/>
              <a:t> </a:t>
            </a:r>
            <a:r>
              <a:rPr lang="en-US" sz="1800" dirty="0"/>
              <a:t>+ 7/8 combined</a:t>
            </a:r>
            <a:r>
              <a:rPr lang="en-US" sz="1800" dirty="0" smtClean="0"/>
              <a:t>) </a:t>
            </a:r>
            <a:r>
              <a:rPr lang="en-US" sz="1800" dirty="0"/>
              <a:t>(Winter 2015</a:t>
            </a:r>
            <a:r>
              <a:rPr lang="en-US" sz="1800" dirty="0" smtClean="0"/>
              <a:t>)</a:t>
            </a:r>
          </a:p>
          <a:p>
            <a:pPr lvl="2"/>
            <a:endParaRPr lang="en-US" sz="1800" dirty="0" smtClean="0"/>
          </a:p>
          <a:p>
            <a:pPr marL="0" lvl="1" indent="0">
              <a:buNone/>
            </a:pPr>
            <a:r>
              <a:rPr lang="en-US" sz="1800" dirty="0" smtClean="0"/>
              <a:t>Spin correlations</a:t>
            </a:r>
          </a:p>
          <a:p>
            <a:pPr lvl="2"/>
            <a:r>
              <a:rPr lang="en-US" sz="1800" dirty="0" smtClean="0">
                <a:solidFill>
                  <a:srgbClr val="F96A1B"/>
                </a:solidFill>
              </a:rPr>
              <a:t>TOP</a:t>
            </a:r>
            <a:r>
              <a:rPr lang="en-US" sz="1800" dirty="0">
                <a:solidFill>
                  <a:srgbClr val="F96A1B"/>
                </a:solidFill>
              </a:rPr>
              <a:t>-13-015 </a:t>
            </a:r>
            <a:r>
              <a:rPr lang="en-US" sz="1800" dirty="0" err="1" smtClean="0"/>
              <a:t>ttbar</a:t>
            </a:r>
            <a:r>
              <a:rPr lang="en-US" sz="1800" dirty="0" smtClean="0"/>
              <a:t> </a:t>
            </a:r>
            <a:r>
              <a:rPr lang="en-US" sz="1800" dirty="0"/>
              <a:t>spin correlations using </a:t>
            </a:r>
            <a:r>
              <a:rPr lang="en-US" sz="1800" b="1" dirty="0"/>
              <a:t>Matrix Element Methods </a:t>
            </a:r>
            <a:r>
              <a:rPr lang="en-US" sz="1800" dirty="0"/>
              <a:t>(8 TeV, </a:t>
            </a:r>
            <a:r>
              <a:rPr lang="en-US" sz="1800" dirty="0" err="1"/>
              <a:t>l+jets</a:t>
            </a:r>
            <a:r>
              <a:rPr lang="en-US" sz="1800" dirty="0"/>
              <a:t>) </a:t>
            </a:r>
            <a:r>
              <a:rPr lang="en-US" sz="1800" dirty="0" smtClean="0"/>
              <a:t>(Winter 2015</a:t>
            </a:r>
            <a:r>
              <a:rPr lang="en-US" sz="1800" dirty="0" smtClean="0"/>
              <a:t>)</a:t>
            </a:r>
            <a:r>
              <a:rPr lang="en-US" sz="1800" dirty="0"/>
              <a:t> </a:t>
            </a:r>
            <a:endParaRPr lang="en-US" sz="1800" dirty="0" smtClean="0"/>
          </a:p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</a:t>
            </a:r>
            <a:r>
              <a:rPr lang="en-US" sz="1800" dirty="0">
                <a:solidFill>
                  <a:schemeClr val="accent2"/>
                </a:solidFill>
              </a:rPr>
              <a:t>-XX-YYY</a:t>
            </a:r>
            <a:r>
              <a:rPr lang="en-US" sz="1800" dirty="0"/>
              <a:t> 8 TeV reprise of the 7 TeV dilepton analysis </a:t>
            </a:r>
            <a:r>
              <a:rPr lang="en-US" sz="1800" dirty="0" smtClean="0"/>
              <a:t>(</a:t>
            </a:r>
            <a:r>
              <a:rPr lang="en-US" sz="1800" dirty="0"/>
              <a:t>TOP-13-003 for 7 </a:t>
            </a:r>
            <a:r>
              <a:rPr lang="en-US" sz="1800" dirty="0" smtClean="0"/>
              <a:t>TeV</a:t>
            </a:r>
            <a:r>
              <a:rPr lang="en-US" sz="1800" dirty="0"/>
              <a:t>)</a:t>
            </a:r>
            <a:r>
              <a:rPr lang="en-US" sz="1800" dirty="0" smtClean="0"/>
              <a:t> including limits on top chromo moments (</a:t>
            </a:r>
            <a:r>
              <a:rPr lang="en-US" sz="1800" dirty="0"/>
              <a:t>TOP-14-005 for 7 TeV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00718" y="577918"/>
            <a:ext cx="945842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506E94"/>
                </a:solidFill>
                <a:latin typeface="Arial"/>
                <a:cs typeface="Arial"/>
              </a:rPr>
              <a:t>Properties</a:t>
            </a:r>
            <a:endParaRPr lang="en-US" sz="1200" b="1" dirty="0">
              <a:solidFill>
                <a:srgbClr val="506E9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789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 Plan (II)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4735" y="1240938"/>
            <a:ext cx="8291825" cy="4744755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US" sz="1800" dirty="0" err="1" smtClean="0"/>
              <a:t>tt+X</a:t>
            </a:r>
            <a:endParaRPr lang="en-US" sz="1800" dirty="0" smtClean="0"/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TOP-14-008 </a:t>
            </a:r>
            <a:r>
              <a:rPr lang="en-US" sz="1800" dirty="0" err="1"/>
              <a:t>t</a:t>
            </a:r>
            <a:r>
              <a:rPr lang="en-US" sz="1800" dirty="0" err="1" smtClean="0"/>
              <a:t>tbar</a:t>
            </a:r>
            <a:r>
              <a:rPr lang="en-US" sz="1800" dirty="0" err="1" smtClean="0"/>
              <a:t>+γγ</a:t>
            </a:r>
            <a:r>
              <a:rPr lang="en-US" sz="1800" dirty="0" smtClean="0"/>
              <a:t> </a:t>
            </a:r>
            <a:r>
              <a:rPr lang="en-US" sz="1800" dirty="0"/>
              <a:t>in </a:t>
            </a:r>
            <a:r>
              <a:rPr lang="en-US" sz="1800" dirty="0" err="1"/>
              <a:t>l+jet</a:t>
            </a:r>
            <a:r>
              <a:rPr lang="en-US" sz="1800" dirty="0"/>
              <a:t> and dileptons at 8 TeV </a:t>
            </a:r>
            <a:r>
              <a:rPr lang="en-US" sz="1800" dirty="0" smtClean="0"/>
              <a:t>(Winter 2015)</a:t>
            </a:r>
          </a:p>
          <a:p>
            <a:pPr lvl="3"/>
            <a:r>
              <a:rPr lang="en-US" sz="1800" dirty="0" smtClean="0">
                <a:solidFill>
                  <a:schemeClr val="accent3"/>
                </a:solidFill>
              </a:rPr>
              <a:t>includes </a:t>
            </a:r>
            <a:r>
              <a:rPr lang="en-US" sz="1800" dirty="0">
                <a:solidFill>
                  <a:schemeClr val="accent3"/>
                </a:solidFill>
              </a:rPr>
              <a:t>TOP-13-</a:t>
            </a:r>
            <a:r>
              <a:rPr lang="en-US" sz="1800" dirty="0" smtClean="0">
                <a:solidFill>
                  <a:schemeClr val="accent3"/>
                </a:solidFill>
              </a:rPr>
              <a:t>011 </a:t>
            </a:r>
          </a:p>
          <a:p>
            <a:pPr lvl="2"/>
            <a:r>
              <a:rPr lang="en-US" sz="1800" dirty="0" smtClean="0">
                <a:solidFill>
                  <a:srgbClr val="F96A1B"/>
                </a:solidFill>
              </a:rPr>
              <a:t>TOP-14-021 </a:t>
            </a:r>
            <a:r>
              <a:rPr lang="en-US" sz="1800" dirty="0" smtClean="0"/>
              <a:t>(?) </a:t>
            </a:r>
            <a:r>
              <a:rPr lang="en-US" sz="1800" dirty="0" err="1" smtClean="0">
                <a:ea typeface="ＭＳ Ｐゴシック" charset="0"/>
                <a:cs typeface="Arial Narrow" charset="0"/>
              </a:rPr>
              <a:t>tt</a:t>
            </a:r>
            <a:r>
              <a:rPr lang="en-US" sz="1800" dirty="0" err="1">
                <a:ea typeface="ＭＳ Ｐゴシック" charset="0"/>
                <a:cs typeface="Arial Narrow" charset="0"/>
              </a:rPr>
              <a:t>+W</a:t>
            </a:r>
            <a:r>
              <a:rPr lang="en-US" sz="1800" dirty="0">
                <a:ea typeface="ＭＳ Ｐゴシック" charset="0"/>
                <a:cs typeface="Arial Narrow" charset="0"/>
              </a:rPr>
              <a:t>/Z analysis for improved </a:t>
            </a:r>
            <a:r>
              <a:rPr lang="en-US" sz="1800" dirty="0" smtClean="0">
                <a:ea typeface="ＭＳ Ｐゴシック" charset="0"/>
                <a:cs typeface="Arial Narrow" charset="0"/>
              </a:rPr>
              <a:t>sensitivity</a:t>
            </a:r>
          </a:p>
          <a:p>
            <a:pPr lvl="3"/>
            <a:r>
              <a:rPr lang="en-US" sz="1800" dirty="0" smtClean="0">
                <a:solidFill>
                  <a:schemeClr val="accent3"/>
                </a:solidFill>
                <a:ea typeface="ＭＳ Ｐゴシック" charset="0"/>
                <a:cs typeface="Arial Narrow" charset="0"/>
              </a:rPr>
              <a:t>On going</a:t>
            </a:r>
            <a:endParaRPr lang="en-US" sz="1800" dirty="0">
              <a:solidFill>
                <a:schemeClr val="accent3"/>
              </a:solidFill>
              <a:ea typeface="ＭＳ Ｐゴシック" charset="0"/>
              <a:cs typeface="Arial Narrow" charset="0"/>
            </a:endParaRPr>
          </a:p>
          <a:p>
            <a:pPr lvl="3"/>
            <a:endParaRPr lang="en-US" sz="1800" dirty="0" smtClean="0">
              <a:ea typeface="ＭＳ Ｐゴシック" charset="0"/>
              <a:cs typeface="Arial Narrow" charset="0"/>
            </a:endParaRPr>
          </a:p>
          <a:p>
            <a:r>
              <a:rPr lang="en-US" sz="1800" dirty="0" smtClean="0">
                <a:solidFill>
                  <a:srgbClr val="000000"/>
                </a:solidFill>
                <a:ea typeface="ＭＳ Ｐゴシック" charset="0"/>
                <a:cs typeface="Arial Narrow" charset="0"/>
              </a:rPr>
              <a:t>FCNH</a:t>
            </a:r>
          </a:p>
          <a:p>
            <a:pPr lvl="2"/>
            <a:r>
              <a:rPr lang="en-US" sz="1800" dirty="0">
                <a:solidFill>
                  <a:schemeClr val="accent2"/>
                </a:solidFill>
              </a:rPr>
              <a:t>TOP-14-019 </a:t>
            </a:r>
            <a:r>
              <a:rPr lang="en-US" sz="1800" dirty="0"/>
              <a:t>FCNH-</a:t>
            </a:r>
            <a:r>
              <a:rPr lang="en-US" sz="1800" dirty="0" smtClean="0"/>
              <a:t>&gt;</a:t>
            </a:r>
            <a:r>
              <a:rPr lang="en-US" sz="1800" dirty="0" err="1" smtClean="0"/>
              <a:t>γγ</a:t>
            </a:r>
            <a:r>
              <a:rPr lang="en-US" sz="1800" dirty="0" smtClean="0"/>
              <a:t> (</a:t>
            </a:r>
            <a:r>
              <a:rPr lang="en-US" sz="1800" dirty="0"/>
              <a:t>Winter </a:t>
            </a:r>
            <a:r>
              <a:rPr lang="en-US" sz="1800" dirty="0" smtClean="0"/>
              <a:t>2015)</a:t>
            </a:r>
          </a:p>
          <a:p>
            <a:pPr lvl="3"/>
            <a:r>
              <a:rPr lang="en-US" sz="1800" dirty="0" smtClean="0">
                <a:solidFill>
                  <a:srgbClr val="08A1D9"/>
                </a:solidFill>
              </a:rPr>
              <a:t>merge </a:t>
            </a:r>
            <a:r>
              <a:rPr lang="en-US" sz="1800" dirty="0">
                <a:solidFill>
                  <a:srgbClr val="08A1D9"/>
                </a:solidFill>
              </a:rPr>
              <a:t>with TOP-14-020 </a:t>
            </a:r>
            <a:r>
              <a:rPr lang="en-US" sz="1800" dirty="0" smtClean="0">
                <a:solidFill>
                  <a:srgbClr val="08A1D9"/>
                </a:solidFill>
              </a:rPr>
              <a:t>(FCNH</a:t>
            </a:r>
            <a:r>
              <a:rPr lang="en-US" sz="1800" dirty="0">
                <a:solidFill>
                  <a:srgbClr val="08A1D9"/>
                </a:solidFill>
              </a:rPr>
              <a:t>-&gt;bb</a:t>
            </a:r>
            <a:r>
              <a:rPr lang="en-US" sz="1800" dirty="0" smtClean="0">
                <a:solidFill>
                  <a:srgbClr val="08A1D9"/>
                </a:solidFill>
              </a:rPr>
              <a:t>) and TOP-13-017 (</a:t>
            </a:r>
            <a:r>
              <a:rPr lang="en-US" sz="1800" dirty="0" err="1" smtClean="0">
                <a:solidFill>
                  <a:srgbClr val="08A1D9"/>
                </a:solidFill>
              </a:rPr>
              <a:t>multilepton</a:t>
            </a:r>
            <a:r>
              <a:rPr lang="en-US" sz="1800" dirty="0" smtClean="0">
                <a:solidFill>
                  <a:srgbClr val="08A1D9"/>
                </a:solidFill>
              </a:rPr>
              <a:t> </a:t>
            </a:r>
            <a:r>
              <a:rPr lang="en-US" sz="1800" dirty="0" smtClean="0">
                <a:solidFill>
                  <a:schemeClr val="accent3"/>
                </a:solidFill>
              </a:rPr>
              <a:t>H→ WW</a:t>
            </a:r>
            <a:r>
              <a:rPr lang="en-US" sz="1800" dirty="0">
                <a:solidFill>
                  <a:schemeClr val="accent3"/>
                </a:solidFill>
              </a:rPr>
              <a:t>, </a:t>
            </a:r>
            <a:r>
              <a:rPr lang="en-US" sz="1800" dirty="0" err="1">
                <a:solidFill>
                  <a:schemeClr val="accent3"/>
                </a:solidFill>
              </a:rPr>
              <a:t>ZZ</a:t>
            </a:r>
            <a:r>
              <a:rPr lang="en-US" sz="1800" dirty="0" err="1" smtClean="0">
                <a:solidFill>
                  <a:schemeClr val="accent3"/>
                </a:solidFill>
              </a:rPr>
              <a:t>,ττ</a:t>
            </a:r>
            <a:r>
              <a:rPr lang="en-US" sz="1800" dirty="0" smtClean="0">
                <a:solidFill>
                  <a:schemeClr val="accent3"/>
                </a:solidFill>
              </a:rPr>
              <a:t>) (</a:t>
            </a:r>
            <a:r>
              <a:rPr lang="en-US" sz="1800" dirty="0" err="1" smtClean="0">
                <a:solidFill>
                  <a:schemeClr val="accent3"/>
                </a:solidFill>
              </a:rPr>
              <a:t>tbd</a:t>
            </a:r>
            <a:r>
              <a:rPr lang="en-US" sz="1800" dirty="0" smtClean="0">
                <a:solidFill>
                  <a:schemeClr val="accent3"/>
                </a:solidFill>
              </a:rPr>
              <a:t>)</a:t>
            </a:r>
            <a:endParaRPr lang="en-US" sz="1800" dirty="0" smtClean="0">
              <a:solidFill>
                <a:schemeClr val="accent3"/>
              </a:solidFill>
            </a:endParaRPr>
          </a:p>
          <a:p>
            <a:pPr lvl="3"/>
            <a:endParaRPr lang="en-US" sz="1800" dirty="0">
              <a:solidFill>
                <a:srgbClr val="000000"/>
              </a:solidFill>
              <a:ea typeface="ＭＳ Ｐゴシック" charset="0"/>
              <a:cs typeface="Arial Narrow" charset="0"/>
            </a:endParaRPr>
          </a:p>
          <a:p>
            <a:pPr marL="0" lvl="1" indent="0">
              <a:buNone/>
            </a:pPr>
            <a:r>
              <a:rPr lang="en-US" sz="1800" dirty="0" smtClean="0">
                <a:solidFill>
                  <a:srgbClr val="000000"/>
                </a:solidFill>
                <a:ea typeface="ＭＳ Ｐゴシック" charset="0"/>
                <a:cs typeface="Arial Narrow" charset="0"/>
              </a:rPr>
              <a:t>Other</a:t>
            </a:r>
          </a:p>
          <a:p>
            <a:pPr lvl="2"/>
            <a:r>
              <a:rPr lang="en-US" sz="1800" dirty="0" smtClean="0">
                <a:solidFill>
                  <a:srgbClr val="F96A1B"/>
                </a:solidFill>
              </a:rPr>
              <a:t>TOP</a:t>
            </a:r>
            <a:r>
              <a:rPr lang="en-US" sz="1800" dirty="0" smtClean="0">
                <a:solidFill>
                  <a:srgbClr val="F96A1B"/>
                </a:solidFill>
              </a:rPr>
              <a:t>-XX-YYY </a:t>
            </a:r>
            <a:r>
              <a:rPr lang="en-US" sz="1800" dirty="0"/>
              <a:t>Extraction of top pole mass, </a:t>
            </a:r>
            <a:r>
              <a:rPr lang="en-US" sz="1800" dirty="0" err="1" smtClean="0"/>
              <a:t>alpha_s</a:t>
            </a:r>
            <a:r>
              <a:rPr lang="en-US" sz="1800" dirty="0" smtClean="0"/>
              <a:t> </a:t>
            </a:r>
            <a:r>
              <a:rPr lang="en-US" sz="1800" dirty="0"/>
              <a:t>from (differential) cross sections at 8 TeV </a:t>
            </a:r>
            <a:r>
              <a:rPr lang="en-US" sz="1800" dirty="0" smtClean="0"/>
              <a:t>(pole mass </a:t>
            </a:r>
            <a:r>
              <a:rPr lang="en-US" sz="1800" dirty="0" smtClean="0"/>
              <a:t>also could be a part </a:t>
            </a:r>
            <a:r>
              <a:rPr lang="en-US" sz="1800" dirty="0" smtClean="0"/>
              <a:t>of the cross section legacy </a:t>
            </a:r>
            <a:r>
              <a:rPr lang="en-US" sz="1800" dirty="0" smtClean="0"/>
              <a:t>paper)</a:t>
            </a:r>
            <a:endParaRPr lang="en-US" sz="1800" dirty="0"/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</a:t>
            </a:r>
            <a:r>
              <a:rPr lang="en-US" sz="1800" dirty="0" smtClean="0">
                <a:solidFill>
                  <a:srgbClr val="F96A1B"/>
                </a:solidFill>
              </a:rPr>
              <a:t>-XX-YYY </a:t>
            </a:r>
            <a:r>
              <a:rPr lang="en-US" sz="1800" dirty="0"/>
              <a:t>Direct measurement of the Top </a:t>
            </a:r>
            <a:r>
              <a:rPr lang="en-US" sz="1800" dirty="0" smtClean="0"/>
              <a:t>Width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900718" y="577918"/>
            <a:ext cx="945842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mpd="sng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506E94"/>
                </a:solidFill>
                <a:latin typeface="Arial"/>
                <a:cs typeface="Arial"/>
              </a:rPr>
              <a:t>Properties</a:t>
            </a:r>
            <a:endParaRPr lang="en-US" sz="1200" b="1" dirty="0">
              <a:solidFill>
                <a:srgbClr val="506E9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787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54735" y="2788458"/>
            <a:ext cx="8260713" cy="3153439"/>
          </a:xfrm>
          <a:prstGeom prst="roundRect">
            <a:avLst/>
          </a:prstGeom>
          <a:solidFill>
            <a:srgbClr val="FFFFFF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81818" y="1694294"/>
            <a:ext cx="6978849" cy="729184"/>
          </a:xfrm>
        </p:spPr>
        <p:txBody>
          <a:bodyPr/>
          <a:lstStyle/>
          <a:p>
            <a:r>
              <a:rPr lang="en-US" dirty="0"/>
              <a:t>Single top</a:t>
            </a:r>
            <a:endParaRPr lang="en-US" cap="none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46" y="3175495"/>
            <a:ext cx="3538228" cy="24212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11745" y="3235967"/>
            <a:ext cx="40016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accent4"/>
                </a:solidFill>
              </a:rPr>
              <a:t>Jun 2011</a:t>
            </a:r>
            <a:endParaRPr lang="en-US" sz="1600" dirty="0" smtClean="0">
              <a:solidFill>
                <a:schemeClr val="accent4"/>
              </a:solidFill>
              <a:hlinkClick r:id="rId3"/>
            </a:endParaRPr>
          </a:p>
          <a:p>
            <a:r>
              <a:rPr lang="hu-HU" sz="1600" dirty="0"/>
              <a:t>Phys.Rev.Lett.107:</a:t>
            </a:r>
            <a:r>
              <a:rPr lang="hu-HU" sz="1600" dirty="0" smtClean="0"/>
              <a:t>091802,2011</a:t>
            </a:r>
            <a:endParaRPr lang="en-US" sz="1600" dirty="0" smtClean="0">
              <a:hlinkClick r:id="rId3"/>
            </a:endParaRPr>
          </a:p>
          <a:p>
            <a:r>
              <a:rPr lang="en-US" sz="1600" dirty="0" smtClean="0">
                <a:hlinkClick r:id="rId3"/>
              </a:rPr>
              <a:t>arXiv:1106.3052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b="1" dirty="0" smtClean="0"/>
              <a:t>t</a:t>
            </a:r>
            <a:r>
              <a:rPr lang="en-US" sz="1600" b="1" dirty="0"/>
              <a:t>-channel </a:t>
            </a:r>
            <a:endParaRPr lang="en-US" sz="1600" b="1" dirty="0" smtClean="0"/>
          </a:p>
          <a:p>
            <a:r>
              <a:rPr lang="en-US" sz="1600" dirty="0" smtClean="0"/>
              <a:t>36pb</a:t>
            </a:r>
            <a:r>
              <a:rPr lang="en-US" sz="1600" baseline="30000" dirty="0" smtClean="0"/>
              <a:t>-1</a:t>
            </a:r>
          </a:p>
          <a:p>
            <a:r>
              <a:rPr lang="en-US" sz="1600" dirty="0" smtClean="0"/>
              <a:t>2D (</a:t>
            </a:r>
            <a:r>
              <a:rPr lang="en-US" sz="1600" dirty="0" err="1" smtClean="0"/>
              <a:t>cosθ</a:t>
            </a:r>
            <a:r>
              <a:rPr lang="en-US" sz="1600" baseline="30000" dirty="0"/>
              <a:t>*</a:t>
            </a:r>
            <a:r>
              <a:rPr lang="en-US" sz="1600" dirty="0"/>
              <a:t> </a:t>
            </a:r>
            <a:r>
              <a:rPr lang="en-US" sz="1600" dirty="0" err="1"/>
              <a:t>η</a:t>
            </a:r>
            <a:r>
              <a:rPr lang="en-US" sz="1600" baseline="-25000" dirty="0" err="1"/>
              <a:t>j</a:t>
            </a:r>
            <a:r>
              <a:rPr lang="en-US" sz="1600" baseline="-25000" dirty="0" smtClean="0"/>
              <a:t>’</a:t>
            </a:r>
            <a:r>
              <a:rPr lang="en-US" sz="1600" dirty="0" smtClean="0"/>
              <a:t>) and BDT</a:t>
            </a:r>
          </a:p>
          <a:p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807242" y="4783631"/>
            <a:ext cx="1506157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LHC Milestone</a:t>
            </a:r>
          </a:p>
        </p:txBody>
      </p:sp>
    </p:spTree>
    <p:extLst>
      <p:ext uri="{BB962C8B-B14F-4D97-AF65-F5344CB8AC3E}">
        <p14:creationId xmlns:p14="http://schemas.microsoft.com/office/powerpoint/2010/main" val="1281228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-channel, </a:t>
            </a:r>
            <a:r>
              <a:rPr lang="en-US" dirty="0" err="1" smtClean="0"/>
              <a:t>tW</a:t>
            </a:r>
            <a:r>
              <a:rPr lang="en-US" dirty="0" smtClean="0"/>
              <a:t>, and s-channel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 descr="singletop_sqr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97" y="1532576"/>
            <a:ext cx="5691494" cy="4168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0718" y="577918"/>
            <a:ext cx="928409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  <a:latin typeface="Arial"/>
                <a:cs typeface="Arial"/>
              </a:rPr>
              <a:t>Single top</a:t>
            </a:r>
            <a:endParaRPr lang="en-US" sz="12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63" y="1480102"/>
            <a:ext cx="2465964" cy="2217418"/>
          </a:xfrm>
          <a:prstGeom prst="rect">
            <a:avLst/>
          </a:prstGeom>
          <a:ln>
            <a:solidFill>
              <a:srgbClr val="08A1D9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2672693" y="2776428"/>
            <a:ext cx="1993442" cy="10338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15408" y="3741824"/>
            <a:ext cx="183709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January 2014</a:t>
            </a:r>
          </a:p>
          <a:p>
            <a:r>
              <a:rPr lang="hu-HU" sz="1400" dirty="0"/>
              <a:t>Phys. Rev. Lett. 112 (2014) 231802</a:t>
            </a:r>
            <a:endParaRPr lang="en-US" sz="1400" dirty="0"/>
          </a:p>
          <a:p>
            <a:r>
              <a:rPr lang="en-US" sz="1400" dirty="0">
                <a:hlinkClick r:id="rId4"/>
              </a:rPr>
              <a:t>arXiv:1401.2942</a:t>
            </a:r>
            <a:endParaRPr lang="en-US" sz="1400" dirty="0"/>
          </a:p>
          <a:p>
            <a:r>
              <a:rPr lang="en-US" sz="1400" b="1" dirty="0" err="1"/>
              <a:t>tW</a:t>
            </a:r>
            <a:r>
              <a:rPr lang="en-US" sz="1400" b="1" dirty="0"/>
              <a:t> (BDT, shape, cut)</a:t>
            </a:r>
            <a:r>
              <a:rPr lang="en-US" sz="1400" dirty="0"/>
              <a:t> 6.1σ</a:t>
            </a:r>
            <a:endParaRPr lang="en-US" sz="1400" b="1" dirty="0"/>
          </a:p>
          <a:p>
            <a:endParaRPr lang="en-US" sz="1400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753087" y="1222837"/>
            <a:ext cx="1299419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Observation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15408" y="5627228"/>
            <a:ext cx="3302106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September </a:t>
            </a:r>
            <a:r>
              <a:rPr lang="en-US" sz="1400" dirty="0" smtClean="0">
                <a:solidFill>
                  <a:schemeClr val="accent3"/>
                </a:solidFill>
              </a:rPr>
              <a:t>2012</a:t>
            </a:r>
            <a:endParaRPr lang="en-US" sz="1400" baseline="30000" dirty="0"/>
          </a:p>
          <a:p>
            <a:r>
              <a:rPr lang="hu-HU" sz="1400" dirty="0" smtClean="0"/>
              <a:t>Phys</a:t>
            </a:r>
            <a:r>
              <a:rPr lang="hu-HU" sz="1400" dirty="0"/>
              <a:t>. Rev. Lett. 110 (2013) 022003</a:t>
            </a:r>
            <a:endParaRPr lang="en-US" sz="1400" dirty="0">
              <a:hlinkClick r:id="rId5"/>
            </a:endParaRPr>
          </a:p>
          <a:p>
            <a:r>
              <a:rPr lang="en-US" sz="1400" dirty="0">
                <a:hlinkClick r:id="rId5"/>
              </a:rPr>
              <a:t>arXiv:1209.3489</a:t>
            </a:r>
            <a:endParaRPr lang="en-US" sz="1400" dirty="0"/>
          </a:p>
          <a:p>
            <a:endParaRPr lang="en-US" sz="1400" baseline="300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677994" y="2968416"/>
            <a:ext cx="2722348" cy="2732652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755" y="3854513"/>
            <a:ext cx="2871523" cy="2449644"/>
          </a:xfrm>
          <a:prstGeom prst="rect">
            <a:avLst/>
          </a:prstGeom>
          <a:ln>
            <a:solidFill>
              <a:srgbClr val="08A1D9"/>
            </a:solidFill>
          </a:ln>
        </p:spPr>
      </p:pic>
      <p:cxnSp>
        <p:nvCxnSpPr>
          <p:cNvPr id="24" name="Straight Arrow Connector 23"/>
          <p:cNvCxnSpPr/>
          <p:nvPr/>
        </p:nvCxnSpPr>
        <p:spPr>
          <a:xfrm flipH="1" flipV="1">
            <a:off x="4872865" y="2506130"/>
            <a:ext cx="1157890" cy="134838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249624" y="2432290"/>
            <a:ext cx="16728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F96A1B"/>
                </a:solidFill>
              </a:rPr>
              <a:t>March 2014</a:t>
            </a:r>
          </a:p>
          <a:p>
            <a:pPr algn="r"/>
            <a:r>
              <a:rPr lang="en-US" sz="1400" dirty="0"/>
              <a:t>JHEP 06 (2014) 090</a:t>
            </a:r>
          </a:p>
          <a:p>
            <a:pPr algn="r"/>
            <a:r>
              <a:rPr lang="en-US" sz="1400" dirty="0">
                <a:hlinkClick r:id="rId7"/>
              </a:rPr>
              <a:t>arXiv:</a:t>
            </a:r>
            <a:r>
              <a:rPr lang="en-US" sz="1400" dirty="0" smtClean="0">
                <a:hlinkClick r:id="rId7"/>
              </a:rPr>
              <a:t>1403.7366</a:t>
            </a:r>
            <a:endParaRPr lang="en-US" sz="1400" dirty="0" smtClean="0"/>
          </a:p>
          <a:p>
            <a:pPr algn="r"/>
            <a:r>
              <a:rPr lang="en-US" sz="1400" b="1" dirty="0" smtClean="0"/>
              <a:t>t</a:t>
            </a:r>
            <a:r>
              <a:rPr lang="en-US" sz="1400" b="1" dirty="0"/>
              <a:t>-channel and |</a:t>
            </a:r>
            <a:r>
              <a:rPr lang="en-US" sz="1400" b="1" dirty="0" err="1" smtClean="0"/>
              <a:t>V</a:t>
            </a:r>
            <a:r>
              <a:rPr lang="en-US" sz="1400" b="1" baseline="-25000" dirty="0" err="1" smtClean="0"/>
              <a:t>tb</a:t>
            </a:r>
            <a:r>
              <a:rPr lang="en-US" sz="1400" b="1" dirty="0" smtClean="0"/>
              <a:t>| </a:t>
            </a:r>
            <a:r>
              <a:rPr lang="en-US" sz="1400" dirty="0" err="1"/>
              <a:t>η</a:t>
            </a:r>
            <a:r>
              <a:rPr lang="en-US" sz="1400" baseline="-25000" dirty="0" err="1"/>
              <a:t>j</a:t>
            </a:r>
            <a:r>
              <a:rPr lang="en-US" sz="1400" baseline="-25000" dirty="0" smtClean="0"/>
              <a:t>’</a:t>
            </a:r>
            <a:endParaRPr lang="en-US" sz="1400" b="1" dirty="0"/>
          </a:p>
        </p:txBody>
      </p:sp>
      <p:sp>
        <p:nvSpPr>
          <p:cNvPr id="28" name="Rectangle 27"/>
          <p:cNvSpPr/>
          <p:nvPr/>
        </p:nvSpPr>
        <p:spPr>
          <a:xfrm>
            <a:off x="5065466" y="963942"/>
            <a:ext cx="292137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8A1D9"/>
                </a:solidFill>
              </a:rPr>
              <a:t>September </a:t>
            </a:r>
            <a:r>
              <a:rPr lang="en-US" sz="1400" dirty="0" smtClean="0">
                <a:solidFill>
                  <a:srgbClr val="08A1D9"/>
                </a:solidFill>
              </a:rPr>
              <a:t>2012</a:t>
            </a:r>
            <a:endParaRPr lang="en-US" sz="1400" b="1" dirty="0" smtClean="0"/>
          </a:p>
          <a:p>
            <a:r>
              <a:rPr lang="en-US" sz="1400" dirty="0" smtClean="0"/>
              <a:t>JHEP </a:t>
            </a:r>
            <a:r>
              <a:rPr lang="en-US" sz="1400" dirty="0"/>
              <a:t>12 (2012) 035</a:t>
            </a:r>
          </a:p>
          <a:p>
            <a:r>
              <a:rPr lang="en-US" sz="1400" dirty="0">
                <a:hlinkClick r:id="rId8"/>
              </a:rPr>
              <a:t>arXiv:</a:t>
            </a:r>
            <a:r>
              <a:rPr lang="en-US" sz="1400" dirty="0" smtClean="0">
                <a:hlinkClick r:id="rId8"/>
              </a:rPr>
              <a:t>1209.4533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28" idx="1"/>
          </p:cNvCxnSpPr>
          <p:nvPr/>
        </p:nvCxnSpPr>
        <p:spPr>
          <a:xfrm flipH="1">
            <a:off x="4400342" y="1333274"/>
            <a:ext cx="665124" cy="1088717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338335" y="5870071"/>
            <a:ext cx="1431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660066"/>
                </a:solidFill>
              </a:rPr>
              <a:t>November 2013</a:t>
            </a:r>
            <a:endParaRPr lang="en-US" sz="1400" dirty="0" smtClean="0">
              <a:solidFill>
                <a:srgbClr val="660066"/>
              </a:solidFill>
              <a:hlinkClick r:id="rId9"/>
            </a:endParaRPr>
          </a:p>
          <a:p>
            <a:r>
              <a:rPr lang="en-US" sz="1400" dirty="0" smtClean="0">
                <a:hlinkClick r:id="rId9"/>
              </a:rPr>
              <a:t>PAS TOP-13-009</a:t>
            </a:r>
            <a:endParaRPr lang="en-US" sz="1400" dirty="0" smtClean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4192590" y="3341643"/>
            <a:ext cx="546352" cy="249128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73921" y="5628073"/>
            <a:ext cx="102271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rial"/>
                <a:cs typeface="Arial"/>
              </a:rPr>
              <a:t>i</a:t>
            </a:r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n progress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36905" y="3124240"/>
            <a:ext cx="390749" cy="394180"/>
          </a:xfrm>
          <a:prstGeom prst="ellipse">
            <a:avLst/>
          </a:prstGeom>
          <a:noFill/>
          <a:ln w="1905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251210" y="3546400"/>
            <a:ext cx="102271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mpd="sng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Arial"/>
                <a:cs typeface="Arial"/>
              </a:rPr>
              <a:t>i</a:t>
            </a:r>
            <a:r>
              <a:rPr lang="en-US" sz="1200" b="1" dirty="0" smtClean="0">
                <a:solidFill>
                  <a:schemeClr val="accent2"/>
                </a:solidFill>
                <a:latin typeface="Arial"/>
                <a:cs typeface="Arial"/>
              </a:rPr>
              <a:t>n progress</a:t>
            </a:r>
            <a:endParaRPr lang="en-US" sz="1200" b="1" dirty="0">
              <a:solidFill>
                <a:schemeClr val="accent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5205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</a:t>
            </a:r>
            <a:r>
              <a:rPr lang="en-US" dirty="0"/>
              <a:t>Recent – 8TeV 19.7fb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61"/>
          <a:stretch/>
        </p:blipFill>
        <p:spPr>
          <a:xfrm>
            <a:off x="58129" y="1735287"/>
            <a:ext cx="3162470" cy="27387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90359" y="3230397"/>
            <a:ext cx="24295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4"/>
                </a:solidFill>
              </a:rPr>
              <a:t>October 2014</a:t>
            </a:r>
          </a:p>
          <a:p>
            <a:r>
              <a:rPr lang="en-US" sz="1400" dirty="0" smtClean="0"/>
              <a:t>Sub. to JHEP</a:t>
            </a:r>
          </a:p>
          <a:p>
            <a:r>
              <a:rPr lang="en-US" sz="1400" dirty="0" smtClean="0">
                <a:hlinkClick r:id="rId3"/>
              </a:rPr>
              <a:t>arXiv:1410.1154</a:t>
            </a:r>
            <a:endParaRPr lang="en-US" sz="1400" dirty="0" smtClean="0"/>
          </a:p>
          <a:p>
            <a:r>
              <a:rPr lang="en-US" sz="1400" b="1" dirty="0" smtClean="0"/>
              <a:t>W </a:t>
            </a:r>
            <a:r>
              <a:rPr lang="en-US" sz="1400" b="1" dirty="0"/>
              <a:t>boson helicity in </a:t>
            </a:r>
            <a:r>
              <a:rPr lang="en-US" sz="1400" b="1" dirty="0" smtClean="0"/>
              <a:t>t-channel</a:t>
            </a:r>
            <a:endParaRPr lang="en-US" sz="1400" b="1" dirty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03339" y="4478614"/>
            <a:ext cx="205423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First CMS paper of top properties in single top</a:t>
            </a:r>
          </a:p>
        </p:txBody>
      </p:sp>
      <p:sp>
        <p:nvSpPr>
          <p:cNvPr id="8" name="Rectangle 7"/>
          <p:cNvSpPr/>
          <p:nvPr/>
        </p:nvSpPr>
        <p:spPr>
          <a:xfrm>
            <a:off x="3588868" y="1735287"/>
            <a:ext cx="240153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olidFill>
                  <a:schemeClr val="accent4"/>
                </a:solidFill>
              </a:rPr>
              <a:t>September 2014 </a:t>
            </a:r>
          </a:p>
          <a:p>
            <a:pPr algn="r"/>
            <a:r>
              <a:rPr lang="en-US" sz="1400" dirty="0" smtClean="0"/>
              <a:t>CMS PAS TOP</a:t>
            </a:r>
            <a:r>
              <a:rPr lang="en-US" sz="1400" dirty="0"/>
              <a:t>-14-</a:t>
            </a:r>
            <a:r>
              <a:rPr lang="en-US" sz="1400" dirty="0" smtClean="0"/>
              <a:t>004</a:t>
            </a:r>
          </a:p>
          <a:p>
            <a:pPr algn="r"/>
            <a:r>
              <a:rPr lang="en-US" sz="1400" dirty="0" smtClean="0"/>
              <a:t>differential </a:t>
            </a:r>
            <a:r>
              <a:rPr lang="en-US" sz="1400" dirty="0"/>
              <a:t>single top quark t channel </a:t>
            </a:r>
            <a:r>
              <a:rPr lang="en-US" sz="1400" dirty="0" smtClean="0"/>
              <a:t>cross sections </a:t>
            </a:r>
          </a:p>
          <a:p>
            <a:pPr algn="r"/>
            <a:r>
              <a:rPr lang="en-US" sz="1400" dirty="0" err="1"/>
              <a:t>p</a:t>
            </a:r>
            <a:r>
              <a:rPr lang="en-US" sz="1400" baseline="-25000" dirty="0" err="1" smtClean="0"/>
              <a:t>T</a:t>
            </a:r>
            <a:r>
              <a:rPr lang="en-US" sz="1400" dirty="0" smtClean="0"/>
              <a:t> and y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900718" y="577918"/>
            <a:ext cx="928409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  <a:latin typeface="Arial"/>
                <a:cs typeface="Arial"/>
              </a:rPr>
              <a:t>Single top</a:t>
            </a:r>
            <a:endParaRPr lang="en-US" sz="12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959" y="1584733"/>
            <a:ext cx="3119675" cy="30445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51849" y="4615392"/>
            <a:ext cx="160881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First CMS single top differential</a:t>
            </a:r>
          </a:p>
        </p:txBody>
      </p:sp>
      <p:sp>
        <p:nvSpPr>
          <p:cNvPr id="9" name="Rectangle 8"/>
          <p:cNvSpPr/>
          <p:nvPr/>
        </p:nvSpPr>
        <p:spPr>
          <a:xfrm>
            <a:off x="483851" y="5383237"/>
            <a:ext cx="806316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t-channel well known, cross section </a:t>
            </a:r>
            <a:r>
              <a:rPr lang="en-US" sz="1600" dirty="0" smtClean="0"/>
              <a:t>well measured (inclusive </a:t>
            </a:r>
            <a:r>
              <a:rPr lang="en-US" sz="1600" dirty="0"/>
              <a:t>and </a:t>
            </a:r>
            <a:r>
              <a:rPr lang="en-US" sz="1600" dirty="0" smtClean="0"/>
              <a:t>differential), already </a:t>
            </a:r>
            <a:r>
              <a:rPr lang="en-US" sz="1600" dirty="0" smtClean="0"/>
              <a:t>being used </a:t>
            </a:r>
            <a:r>
              <a:rPr lang="en-US" sz="1600" dirty="0"/>
              <a:t>for measuring </a:t>
            </a:r>
            <a:r>
              <a:rPr lang="en-US" sz="1600" dirty="0">
                <a:solidFill>
                  <a:schemeClr val="accent3"/>
                </a:solidFill>
              </a:rPr>
              <a:t>top </a:t>
            </a:r>
            <a:r>
              <a:rPr lang="en-US" sz="1600" dirty="0" smtClean="0">
                <a:solidFill>
                  <a:schemeClr val="accent3"/>
                </a:solidFill>
              </a:rPr>
              <a:t>properties</a:t>
            </a:r>
            <a:r>
              <a:rPr lang="en-US" sz="1600" dirty="0" smtClean="0"/>
              <a:t> </a:t>
            </a:r>
            <a:r>
              <a:rPr lang="en-US" sz="1600" dirty="0"/>
              <a:t>(top polarization, W-</a:t>
            </a:r>
            <a:r>
              <a:rPr lang="en-US" sz="1600" dirty="0" err="1"/>
              <a:t>helicities</a:t>
            </a:r>
            <a:r>
              <a:rPr lang="en-US" sz="1600" dirty="0"/>
              <a:t>, mass)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FCNC and Anomalous couplings in different single top signatures</a:t>
            </a:r>
            <a:r>
              <a:rPr lang="en-US" sz="1600" dirty="0"/>
              <a:t> also under study</a:t>
            </a:r>
          </a:p>
        </p:txBody>
      </p:sp>
    </p:spTree>
    <p:extLst>
      <p:ext uri="{BB962C8B-B14F-4D97-AF65-F5344CB8AC3E}">
        <p14:creationId xmlns:p14="http://schemas.microsoft.com/office/powerpoint/2010/main" val="2864659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Top? Physics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15 October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" y="3708208"/>
            <a:ext cx="2409996" cy="22940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236" y="3648980"/>
            <a:ext cx="3379319" cy="229769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4735" y="1503720"/>
            <a:ext cx="8363819" cy="1956301"/>
          </a:xfrm>
        </p:spPr>
        <p:txBody>
          <a:bodyPr>
            <a:normAutofit fontScale="92500" lnSpcReduction="10000"/>
          </a:bodyPr>
          <a:lstStyle/>
          <a:p>
            <a:pPr marL="0" lvl="1" indent="0">
              <a:buNone/>
            </a:pPr>
            <a:r>
              <a:rPr lang="en-US" sz="1800" dirty="0">
                <a:solidFill>
                  <a:schemeClr val="accent6"/>
                </a:solidFill>
              </a:rPr>
              <a:t>→ </a:t>
            </a:r>
            <a:r>
              <a:rPr lang="en-US" sz="1800" dirty="0" smtClean="0">
                <a:solidFill>
                  <a:schemeClr val="accent6"/>
                </a:solidFill>
              </a:rPr>
              <a:t>Top </a:t>
            </a:r>
            <a:r>
              <a:rPr lang="en-US" sz="1800" dirty="0" smtClean="0">
                <a:solidFill>
                  <a:schemeClr val="accent6"/>
                </a:solidFill>
              </a:rPr>
              <a:t>is connected to </a:t>
            </a:r>
            <a:r>
              <a:rPr lang="en-US" sz="1800" dirty="0" smtClean="0">
                <a:solidFill>
                  <a:schemeClr val="accent6"/>
                </a:solidFill>
              </a:rPr>
              <a:t>QCD</a:t>
            </a:r>
            <a:r>
              <a:rPr lang="en-US" sz="1800" dirty="0">
                <a:solidFill>
                  <a:schemeClr val="accent6"/>
                </a:solidFill>
              </a:rPr>
              <a:t>, EWK, flavor </a:t>
            </a:r>
            <a:r>
              <a:rPr lang="en-US" sz="1800" dirty="0" smtClean="0">
                <a:solidFill>
                  <a:schemeClr val="accent6"/>
                </a:solidFill>
              </a:rPr>
              <a:t>physics, </a:t>
            </a:r>
            <a:r>
              <a:rPr lang="en-US" sz="1800" dirty="0">
                <a:solidFill>
                  <a:schemeClr val="accent6"/>
                </a:solidFill>
              </a:rPr>
              <a:t>and in particular Higgs </a:t>
            </a:r>
            <a:endParaRPr lang="en-US" sz="1800" dirty="0" smtClean="0">
              <a:solidFill>
                <a:schemeClr val="accent6"/>
              </a:solidFill>
            </a:endParaRPr>
          </a:p>
          <a:p>
            <a:pPr marL="0" lvl="1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	</a:t>
            </a:r>
            <a:r>
              <a:rPr lang="en-US" sz="1800" dirty="0" smtClean="0">
                <a:solidFill>
                  <a:schemeClr val="accent6"/>
                </a:solidFill>
              </a:rPr>
              <a:t>The top quark is </a:t>
            </a:r>
            <a:r>
              <a:rPr lang="en-US" sz="1800" dirty="0">
                <a:solidFill>
                  <a:schemeClr val="accent6"/>
                </a:solidFill>
              </a:rPr>
              <a:t>k</a:t>
            </a:r>
            <a:r>
              <a:rPr lang="en-US" sz="1800" dirty="0" smtClean="0">
                <a:solidFill>
                  <a:schemeClr val="accent6"/>
                </a:solidFill>
              </a:rPr>
              <a:t>ey </a:t>
            </a:r>
            <a:r>
              <a:rPr lang="en-US" sz="1800" dirty="0">
                <a:solidFill>
                  <a:schemeClr val="accent6"/>
                </a:solidFill>
              </a:rPr>
              <a:t>to explore the Higgs sector</a:t>
            </a:r>
          </a:p>
          <a:p>
            <a:pPr marL="0" lvl="1" indent="0">
              <a:buNone/>
            </a:pPr>
            <a:r>
              <a:rPr lang="en-US" sz="1800" dirty="0">
                <a:solidFill>
                  <a:srgbClr val="F96A1B"/>
                </a:solidFill>
              </a:rPr>
              <a:t>→ </a:t>
            </a:r>
            <a:r>
              <a:rPr lang="en-US" sz="1800" dirty="0" smtClean="0">
                <a:solidFill>
                  <a:srgbClr val="F96A1B"/>
                </a:solidFill>
              </a:rPr>
              <a:t>Clear </a:t>
            </a:r>
            <a:r>
              <a:rPr lang="en-US" sz="1800" dirty="0">
                <a:solidFill>
                  <a:srgbClr val="F96A1B"/>
                </a:solidFill>
              </a:rPr>
              <a:t>motivation for precision </a:t>
            </a:r>
            <a:r>
              <a:rPr lang="en-US" sz="1800" dirty="0" smtClean="0">
                <a:solidFill>
                  <a:srgbClr val="F96A1B"/>
                </a:solidFill>
              </a:rPr>
              <a:t>measurements </a:t>
            </a:r>
            <a:r>
              <a:rPr lang="en-US" sz="1800" dirty="0" smtClean="0">
                <a:solidFill>
                  <a:srgbClr val="F96A1B"/>
                </a:solidFill>
              </a:rPr>
              <a:t>(SM)</a:t>
            </a:r>
            <a:endParaRPr lang="en-US" sz="1800" dirty="0">
              <a:solidFill>
                <a:srgbClr val="F96A1B"/>
              </a:solidFill>
            </a:endParaRPr>
          </a:p>
          <a:p>
            <a:pPr marL="0" lvl="1" indent="0">
              <a:buNone/>
            </a:pPr>
            <a:r>
              <a:rPr lang="en-US" sz="1800" dirty="0" smtClean="0">
                <a:solidFill>
                  <a:srgbClr val="F96A1B"/>
                </a:solidFill>
              </a:rPr>
              <a:t>	</a:t>
            </a:r>
            <a:r>
              <a:rPr lang="en-US" sz="1800" dirty="0" smtClean="0">
                <a:solidFill>
                  <a:srgbClr val="F96A1B"/>
                </a:solidFill>
              </a:rPr>
              <a:t>Mass</a:t>
            </a:r>
            <a:r>
              <a:rPr lang="en-US" sz="1800" dirty="0">
                <a:solidFill>
                  <a:srgbClr val="F96A1B"/>
                </a:solidFill>
              </a:rPr>
              <a:t>, width, cross sections, differential distributions…</a:t>
            </a:r>
          </a:p>
          <a:p>
            <a:pPr marL="0" lvl="1" indent="0">
              <a:buNone/>
            </a:pPr>
            <a:r>
              <a:rPr lang="en-US" sz="1800" dirty="0" smtClean="0">
                <a:solidFill>
                  <a:schemeClr val="accent4"/>
                </a:solidFill>
              </a:rPr>
              <a:t>→ Top analyses require the development </a:t>
            </a:r>
            <a:r>
              <a:rPr lang="en-US" sz="1800" dirty="0">
                <a:solidFill>
                  <a:schemeClr val="accent4"/>
                </a:solidFill>
              </a:rPr>
              <a:t>of tools and expertise useful beyond </a:t>
            </a:r>
            <a:r>
              <a:rPr lang="en-US" sz="1800" dirty="0" smtClean="0">
                <a:solidFill>
                  <a:schemeClr val="accent4"/>
                </a:solidFill>
              </a:rPr>
              <a:t>top</a:t>
            </a:r>
          </a:p>
          <a:p>
            <a:pPr marL="0" lvl="1" indent="0">
              <a:buNone/>
            </a:pPr>
            <a:r>
              <a:rPr lang="en-US" sz="1800" dirty="0">
                <a:solidFill>
                  <a:schemeClr val="accent4"/>
                </a:solidFill>
              </a:rPr>
              <a:t>	</a:t>
            </a:r>
            <a:r>
              <a:rPr lang="en-US" sz="1800" dirty="0" smtClean="0">
                <a:solidFill>
                  <a:schemeClr val="accent4"/>
                </a:solidFill>
              </a:rPr>
              <a:t> </a:t>
            </a:r>
            <a:r>
              <a:rPr lang="en-US" sz="1800" dirty="0" err="1" smtClean="0">
                <a:solidFill>
                  <a:schemeClr val="accent4"/>
                </a:solidFill>
              </a:rPr>
              <a:t>i.e</a:t>
            </a:r>
            <a:r>
              <a:rPr lang="en-US" sz="1800" dirty="0" smtClean="0">
                <a:solidFill>
                  <a:schemeClr val="accent4"/>
                </a:solidFill>
              </a:rPr>
              <a:t> </a:t>
            </a:r>
            <a:r>
              <a:rPr lang="en-US" sz="1800" dirty="0">
                <a:solidFill>
                  <a:schemeClr val="accent4"/>
                </a:solidFill>
              </a:rPr>
              <a:t>b-tag</a:t>
            </a:r>
          </a:p>
          <a:p>
            <a:pPr marL="0" lvl="1" indent="0">
              <a:buNone/>
            </a:pPr>
            <a:r>
              <a:rPr lang="en-US" sz="1800" dirty="0">
                <a:solidFill>
                  <a:schemeClr val="accent3"/>
                </a:solidFill>
              </a:rPr>
              <a:t>→ Natural </a:t>
            </a:r>
            <a:r>
              <a:rPr lang="en-US" sz="1800" dirty="0" smtClean="0">
                <a:solidFill>
                  <a:schemeClr val="accent3"/>
                </a:solidFill>
              </a:rPr>
              <a:t>way to go towards </a:t>
            </a:r>
            <a:r>
              <a:rPr lang="en-US" sz="1800" dirty="0">
                <a:solidFill>
                  <a:schemeClr val="accent3"/>
                </a:solidFill>
              </a:rPr>
              <a:t>BSM </a:t>
            </a:r>
            <a:r>
              <a:rPr lang="en-US" sz="1800" dirty="0" smtClean="0">
                <a:solidFill>
                  <a:schemeClr val="accent3"/>
                </a:solidFill>
              </a:rPr>
              <a:t>physics (</a:t>
            </a:r>
            <a:r>
              <a:rPr lang="en-US" sz="1800" dirty="0">
                <a:solidFill>
                  <a:schemeClr val="accent3"/>
                </a:solidFill>
              </a:rPr>
              <a:t>SUSY/EXO/</a:t>
            </a:r>
            <a:r>
              <a:rPr lang="en-US" sz="1800" dirty="0" smtClean="0">
                <a:solidFill>
                  <a:schemeClr val="accent3"/>
                </a:solidFill>
              </a:rPr>
              <a:t>B2G)</a:t>
            </a:r>
            <a:endParaRPr lang="en-US" sz="1800" dirty="0">
              <a:solidFill>
                <a:schemeClr val="accent3"/>
              </a:solidFill>
            </a:endParaRPr>
          </a:p>
          <a:p>
            <a:endParaRPr lang="en-US" sz="18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22408" y="3780371"/>
            <a:ext cx="2979354" cy="216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836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Publication plans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6139" y="1298489"/>
            <a:ext cx="8291825" cy="4978012"/>
          </a:xfrm>
        </p:spPr>
        <p:txBody>
          <a:bodyPr>
            <a:noAutofit/>
          </a:bodyPr>
          <a:lstStyle/>
          <a:p>
            <a:pPr lvl="2"/>
            <a:r>
              <a:rPr lang="en-US" sz="1800" dirty="0" smtClean="0">
                <a:solidFill>
                  <a:schemeClr val="accent2"/>
                </a:solidFill>
              </a:rPr>
              <a:t>TOP</a:t>
            </a:r>
            <a:r>
              <a:rPr lang="en-US" sz="1800" dirty="0">
                <a:solidFill>
                  <a:schemeClr val="accent2"/>
                </a:solidFill>
              </a:rPr>
              <a:t>-13-001 </a:t>
            </a:r>
            <a:r>
              <a:rPr lang="en-US" sz="1800" dirty="0"/>
              <a:t>Measurement of </a:t>
            </a:r>
            <a:r>
              <a:rPr lang="en-US" sz="1800" b="1" dirty="0"/>
              <a:t>top polarization </a:t>
            </a:r>
            <a:r>
              <a:rPr lang="en-US" sz="1800" dirty="0"/>
              <a:t>in single top (Fall 2014) </a:t>
            </a:r>
          </a:p>
          <a:p>
            <a:pPr lvl="3"/>
            <a:r>
              <a:rPr lang="en-US" sz="1800" dirty="0">
                <a:solidFill>
                  <a:srgbClr val="08A1D9"/>
                </a:solidFill>
              </a:rPr>
              <a:t>PAS public, t-channel, work </a:t>
            </a:r>
            <a:r>
              <a:rPr lang="en-US" sz="1800" dirty="0" smtClean="0">
                <a:solidFill>
                  <a:srgbClr val="08A1D9"/>
                </a:solidFill>
              </a:rPr>
              <a:t>ongoing</a:t>
            </a:r>
            <a:endParaRPr lang="en-US" sz="1800" dirty="0">
              <a:solidFill>
                <a:srgbClr val="08A1D9"/>
              </a:solidFill>
            </a:endParaRPr>
          </a:p>
          <a:p>
            <a:pPr lvl="2"/>
            <a:r>
              <a:rPr lang="en-US" sz="1800" dirty="0" smtClean="0">
                <a:solidFill>
                  <a:srgbClr val="F96A1B"/>
                </a:solidFill>
              </a:rPr>
              <a:t>TOP</a:t>
            </a:r>
            <a:r>
              <a:rPr lang="en-US" sz="1800" dirty="0">
                <a:solidFill>
                  <a:srgbClr val="F96A1B"/>
                </a:solidFill>
              </a:rPr>
              <a:t>-13-009 </a:t>
            </a:r>
            <a:r>
              <a:rPr lang="en-US" sz="1800" dirty="0"/>
              <a:t>Single top production in the </a:t>
            </a:r>
            <a:r>
              <a:rPr lang="en-US" sz="1800" b="1" dirty="0"/>
              <a:t>s-channel </a:t>
            </a:r>
            <a:r>
              <a:rPr lang="en-US" sz="1800" dirty="0" smtClean="0"/>
              <a:t>(Winter 2014)</a:t>
            </a:r>
          </a:p>
          <a:p>
            <a:pPr lvl="3"/>
            <a:r>
              <a:rPr lang="en-US" sz="1800" dirty="0" smtClean="0">
                <a:solidFill>
                  <a:srgbClr val="08A1D9"/>
                </a:solidFill>
              </a:rPr>
              <a:t>PAS public, work ongoing</a:t>
            </a:r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TOP-12-039 </a:t>
            </a:r>
            <a:r>
              <a:rPr lang="en-US" sz="1800" dirty="0"/>
              <a:t>Search for FCNC in single top events at 8 TeV </a:t>
            </a:r>
            <a:r>
              <a:rPr lang="en-US" sz="1800" dirty="0" smtClean="0"/>
              <a:t>(Winter 2014) </a:t>
            </a:r>
          </a:p>
          <a:p>
            <a:pPr lvl="3"/>
            <a:r>
              <a:rPr lang="en-US" sz="1800" dirty="0" smtClean="0">
                <a:solidFill>
                  <a:srgbClr val="08A1D9"/>
                </a:solidFill>
              </a:rPr>
              <a:t>PAS at 7TeV, </a:t>
            </a:r>
            <a:r>
              <a:rPr lang="en-US" sz="1800" dirty="0" err="1" smtClean="0">
                <a:solidFill>
                  <a:srgbClr val="08A1D9"/>
                </a:solidFill>
              </a:rPr>
              <a:t>tZq</a:t>
            </a:r>
            <a:r>
              <a:rPr lang="en-US" sz="1800" dirty="0" smtClean="0">
                <a:solidFill>
                  <a:srgbClr val="08A1D9"/>
                </a:solidFill>
              </a:rPr>
              <a:t> (FCNC and SM), work ongoing</a:t>
            </a:r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TOP-14-003 </a:t>
            </a:r>
            <a:r>
              <a:rPr lang="en-US" sz="1800" dirty="0"/>
              <a:t>Search for FCNC in single top events at 8 TeV </a:t>
            </a:r>
            <a:r>
              <a:rPr lang="en-US" sz="1800" dirty="0" smtClean="0"/>
              <a:t>(Winter 2014) </a:t>
            </a:r>
            <a:endParaRPr lang="en-US" sz="1800" dirty="0"/>
          </a:p>
          <a:p>
            <a:pPr lvl="3"/>
            <a:r>
              <a:rPr lang="en-US" sz="1800" dirty="0" smtClean="0">
                <a:solidFill>
                  <a:srgbClr val="08A1D9"/>
                </a:solidFill>
              </a:rPr>
              <a:t>PAS public, </a:t>
            </a:r>
            <a:r>
              <a:rPr lang="en-US" sz="1800" dirty="0" err="1" smtClean="0">
                <a:solidFill>
                  <a:srgbClr val="08A1D9"/>
                </a:solidFill>
              </a:rPr>
              <a:t>tγ</a:t>
            </a:r>
            <a:r>
              <a:rPr lang="en-US" sz="1800" dirty="0" smtClean="0">
                <a:solidFill>
                  <a:srgbClr val="08A1D9"/>
                </a:solidFill>
              </a:rPr>
              <a:t>, </a:t>
            </a:r>
            <a:r>
              <a:rPr lang="en-US" sz="1800" dirty="0" smtClean="0">
                <a:solidFill>
                  <a:srgbClr val="08A1D9"/>
                </a:solidFill>
              </a:rPr>
              <a:t>work ongoing</a:t>
            </a:r>
          </a:p>
          <a:p>
            <a:pPr lvl="2"/>
            <a:r>
              <a:rPr lang="en-US" sz="1800" dirty="0">
                <a:solidFill>
                  <a:srgbClr val="F96A1B"/>
                </a:solidFill>
              </a:rPr>
              <a:t>TOP-14-</a:t>
            </a:r>
            <a:r>
              <a:rPr lang="en-US" sz="1800" dirty="0" smtClean="0">
                <a:solidFill>
                  <a:srgbClr val="F96A1B"/>
                </a:solidFill>
              </a:rPr>
              <a:t>007 </a:t>
            </a:r>
            <a:r>
              <a:rPr lang="en-US" sz="1800" dirty="0"/>
              <a:t>Search </a:t>
            </a:r>
            <a:r>
              <a:rPr lang="en-US" sz="1800" dirty="0" smtClean="0"/>
              <a:t>for Anomalous Couplings and </a:t>
            </a:r>
            <a:r>
              <a:rPr lang="en-US" sz="1800" dirty="0"/>
              <a:t>FCNC in single top events at 8 TeV (Winter 2014) </a:t>
            </a:r>
          </a:p>
          <a:p>
            <a:pPr lvl="3"/>
            <a:r>
              <a:rPr lang="en-US" sz="1800" dirty="0">
                <a:solidFill>
                  <a:srgbClr val="08A1D9"/>
                </a:solidFill>
              </a:rPr>
              <a:t>PAS public, </a:t>
            </a:r>
            <a:r>
              <a:rPr lang="en-US" sz="1800" dirty="0" smtClean="0">
                <a:solidFill>
                  <a:srgbClr val="08A1D9"/>
                </a:solidFill>
              </a:rPr>
              <a:t>t-channel, </a:t>
            </a:r>
            <a:r>
              <a:rPr lang="en-US" sz="1800" dirty="0">
                <a:solidFill>
                  <a:srgbClr val="08A1D9"/>
                </a:solidFill>
              </a:rPr>
              <a:t>work </a:t>
            </a:r>
            <a:r>
              <a:rPr lang="en-US" sz="1800" dirty="0" smtClean="0">
                <a:solidFill>
                  <a:srgbClr val="08A1D9"/>
                </a:solidFill>
              </a:rPr>
              <a:t>ongoing</a:t>
            </a:r>
          </a:p>
          <a:p>
            <a:pPr lvl="2"/>
            <a:r>
              <a:rPr lang="en-US" sz="1800" dirty="0" smtClean="0">
                <a:solidFill>
                  <a:srgbClr val="F96A1B"/>
                </a:solidFill>
              </a:rPr>
              <a:t>TOP</a:t>
            </a:r>
            <a:r>
              <a:rPr lang="en-US" sz="1800" dirty="0">
                <a:solidFill>
                  <a:srgbClr val="F96A1B"/>
                </a:solidFill>
              </a:rPr>
              <a:t>-14-004 </a:t>
            </a:r>
            <a:r>
              <a:rPr lang="en-US" sz="1800" dirty="0"/>
              <a:t>Measurement of single top t-channel differential cross sections </a:t>
            </a:r>
            <a:endParaRPr lang="en-US" sz="1800" dirty="0" smtClean="0"/>
          </a:p>
          <a:p>
            <a:pPr lvl="3"/>
            <a:r>
              <a:rPr lang="en-US" sz="1800" dirty="0" smtClean="0">
                <a:solidFill>
                  <a:srgbClr val="08A1D9"/>
                </a:solidFill>
              </a:rPr>
              <a:t>PAS public</a:t>
            </a:r>
          </a:p>
          <a:p>
            <a:pPr lvl="3"/>
            <a:endParaRPr lang="en-US" sz="1800" dirty="0">
              <a:solidFill>
                <a:srgbClr val="08A1D9"/>
              </a:solidFill>
            </a:endParaRPr>
          </a:p>
          <a:p>
            <a:pPr lvl="1"/>
            <a:r>
              <a:rPr lang="en-US" sz="1800" dirty="0" smtClean="0"/>
              <a:t>Also ongoing: </a:t>
            </a:r>
          </a:p>
          <a:p>
            <a:pPr lvl="2"/>
            <a:r>
              <a:rPr lang="en-US" sz="1800" dirty="0" smtClean="0">
                <a:solidFill>
                  <a:srgbClr val="F96A1B"/>
                </a:solidFill>
              </a:rPr>
              <a:t>Top mass</a:t>
            </a:r>
            <a:r>
              <a:rPr lang="en-US" sz="1800" dirty="0" smtClean="0"/>
              <a:t> in single top, t-channel </a:t>
            </a:r>
            <a:r>
              <a:rPr lang="en-US" sz="1800" dirty="0" smtClean="0">
                <a:solidFill>
                  <a:srgbClr val="F96A1B"/>
                </a:solidFill>
              </a:rPr>
              <a:t>fiducial cross-sections</a:t>
            </a:r>
            <a:r>
              <a:rPr lang="en-US" sz="1800" dirty="0" smtClean="0"/>
              <a:t>, </a:t>
            </a:r>
            <a:r>
              <a:rPr lang="en-US" sz="1800" dirty="0" err="1" smtClean="0"/>
              <a:t>tW</a:t>
            </a:r>
            <a:r>
              <a:rPr lang="en-US" sz="1800" dirty="0" smtClean="0"/>
              <a:t> </a:t>
            </a:r>
            <a:r>
              <a:rPr lang="en-US" sz="1800" dirty="0" err="1" smtClean="0"/>
              <a:t>l+jets</a:t>
            </a:r>
            <a:endParaRPr lang="en-US" sz="1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00718" y="577918"/>
            <a:ext cx="928409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 cmpd="sng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  <a:latin typeface="Arial"/>
                <a:cs typeface="Arial"/>
              </a:rPr>
              <a:t>Single top</a:t>
            </a:r>
            <a:endParaRPr lang="en-US" sz="12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723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TOPLHCWG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8955" y="5462519"/>
            <a:ext cx="26602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08A1D9"/>
                </a:solidFill>
              </a:rPr>
              <a:t>July 2012</a:t>
            </a:r>
            <a:endParaRPr lang="en-US" sz="1600" dirty="0" smtClean="0">
              <a:solidFill>
                <a:srgbClr val="08A1D9"/>
              </a:solidFill>
              <a:hlinkClick r:id="rId2"/>
            </a:endParaRPr>
          </a:p>
          <a:p>
            <a:pPr algn="r"/>
            <a:r>
              <a:rPr lang="en-US" sz="1600" dirty="0" smtClean="0">
                <a:hlinkClick r:id="rId2"/>
              </a:rPr>
              <a:t>PAS TOP-12-001</a:t>
            </a:r>
            <a:endParaRPr lang="en-US" sz="1600" dirty="0" smtClean="0"/>
          </a:p>
          <a:p>
            <a:pPr algn="r"/>
            <a:r>
              <a:rPr lang="en-US" sz="1600" dirty="0" smtClean="0"/>
              <a:t>Top mass combination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041" y="3119203"/>
            <a:ext cx="4247250" cy="32885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26" y="1178173"/>
            <a:ext cx="8291825" cy="5229602"/>
          </a:xfrm>
        </p:spPr>
        <p:txBody>
          <a:bodyPr>
            <a:noAutofit/>
          </a:bodyPr>
          <a:lstStyle/>
          <a:p>
            <a:pPr lvl="1"/>
            <a:r>
              <a:rPr lang="en-US" sz="1800" dirty="0" smtClean="0"/>
              <a:t>Ongoing </a:t>
            </a:r>
            <a:r>
              <a:rPr lang="en-US" sz="1800" dirty="0" smtClean="0"/>
              <a:t>ATLAS+CMS </a:t>
            </a:r>
            <a:r>
              <a:rPr lang="en-US" sz="1800" dirty="0" smtClean="0"/>
              <a:t>effort to do </a:t>
            </a:r>
            <a:r>
              <a:rPr lang="en-US" sz="1800" dirty="0" smtClean="0">
                <a:solidFill>
                  <a:srgbClr val="08A1D9"/>
                </a:solidFill>
              </a:rPr>
              <a:t>LHC combinations</a:t>
            </a:r>
            <a:r>
              <a:rPr lang="en-US" sz="1800" dirty="0" smtClean="0"/>
              <a:t>, some </a:t>
            </a:r>
            <a:r>
              <a:rPr lang="en-US" sz="1800" dirty="0" smtClean="0"/>
              <a:t>of the combinations may </a:t>
            </a:r>
            <a:r>
              <a:rPr lang="en-US" sz="1800" dirty="0" smtClean="0"/>
              <a:t>be published </a:t>
            </a:r>
            <a:endParaRPr lang="en-US" sz="1800" dirty="0" smtClean="0"/>
          </a:p>
          <a:p>
            <a:pPr lvl="2"/>
            <a:r>
              <a:rPr lang="en-US" sz="1800" dirty="0" smtClean="0"/>
              <a:t> Top mass (post-legacy papers), single top… </a:t>
            </a:r>
          </a:p>
          <a:p>
            <a:pPr lvl="2"/>
            <a:endParaRPr lang="en-US" sz="1800" dirty="0" smtClean="0"/>
          </a:p>
          <a:p>
            <a:pPr lvl="1"/>
            <a:r>
              <a:rPr lang="en-US" sz="1800" dirty="0" smtClean="0"/>
              <a:t>CMS contact person for the TOPLHCWG:</a:t>
            </a:r>
          </a:p>
          <a:p>
            <a:pPr lvl="2"/>
            <a:r>
              <a:rPr lang="en-US" sz="1800" dirty="0" smtClean="0">
                <a:solidFill>
                  <a:schemeClr val="accent3"/>
                </a:solidFill>
              </a:rPr>
              <a:t>Roberto </a:t>
            </a:r>
            <a:r>
              <a:rPr lang="en-US" sz="1800" dirty="0" err="1">
                <a:solidFill>
                  <a:schemeClr val="accent3"/>
                </a:solidFill>
              </a:rPr>
              <a:t>Chierici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  <a:endParaRPr lang="en-US" sz="1800" dirty="0" smtClean="0">
              <a:solidFill>
                <a:schemeClr val="accent3"/>
              </a:solidFill>
            </a:endParaRPr>
          </a:p>
          <a:p>
            <a:pPr lvl="2"/>
            <a:endParaRPr lang="en-US" sz="1800" dirty="0" smtClean="0">
              <a:solidFill>
                <a:schemeClr val="accent3"/>
              </a:solidFill>
            </a:endParaRPr>
          </a:p>
          <a:p>
            <a:pPr lvl="1"/>
            <a:r>
              <a:rPr lang="en-US" sz="1800" dirty="0" smtClean="0"/>
              <a:t>The contacts of the working groups are:</a:t>
            </a:r>
          </a:p>
          <a:p>
            <a:pPr lvl="3">
              <a:buFont typeface="Wingdings" charset="2"/>
              <a:buChar char="ü"/>
            </a:pPr>
            <a:r>
              <a:rPr lang="en-US" sz="1600" dirty="0" smtClean="0"/>
              <a:t>cross section: </a:t>
            </a:r>
            <a:r>
              <a:rPr lang="en-US" sz="1600" dirty="0"/>
              <a:t>Maria </a:t>
            </a:r>
            <a:r>
              <a:rPr lang="en-US" sz="1600" dirty="0" err="1" smtClean="0"/>
              <a:t>Aldaya</a:t>
            </a:r>
            <a:endParaRPr lang="en-US" sz="1600" dirty="0" smtClean="0"/>
          </a:p>
          <a:p>
            <a:pPr lvl="3">
              <a:buFont typeface="Wingdings" charset="2"/>
              <a:buChar char="ü"/>
            </a:pPr>
            <a:r>
              <a:rPr lang="en-US" sz="1600" dirty="0"/>
              <a:t>s</a:t>
            </a:r>
            <a:r>
              <a:rPr lang="en-US" sz="1600" dirty="0" smtClean="0"/>
              <a:t>ingle top: Luca </a:t>
            </a:r>
            <a:r>
              <a:rPr lang="en-US" sz="1600" dirty="0" err="1"/>
              <a:t>Lista</a:t>
            </a:r>
            <a:r>
              <a:rPr lang="en-US" sz="1600" dirty="0"/>
              <a:t> </a:t>
            </a:r>
          </a:p>
          <a:p>
            <a:pPr lvl="3">
              <a:buFont typeface="Wingdings" charset="2"/>
              <a:buChar char="ü"/>
            </a:pPr>
            <a:r>
              <a:rPr lang="en-US" sz="1600" dirty="0"/>
              <a:t>t</a:t>
            </a:r>
            <a:r>
              <a:rPr lang="en-US" sz="1600" dirty="0" smtClean="0"/>
              <a:t>op </a:t>
            </a:r>
            <a:r>
              <a:rPr lang="en-US" sz="1600" dirty="0"/>
              <a:t>mass: </a:t>
            </a:r>
            <a:r>
              <a:rPr lang="en-US" sz="1600" dirty="0" smtClean="0"/>
              <a:t>Steve </a:t>
            </a:r>
            <a:r>
              <a:rPr lang="en-US" sz="1600" dirty="0" err="1"/>
              <a:t>Wimpenny</a:t>
            </a:r>
            <a:r>
              <a:rPr lang="en-US" sz="1600" dirty="0"/>
              <a:t> </a:t>
            </a:r>
            <a:endParaRPr lang="en-US" sz="1600" dirty="0" smtClean="0"/>
          </a:p>
          <a:p>
            <a:pPr lvl="3">
              <a:buFont typeface="Wingdings" charset="2"/>
              <a:buChar char="ü"/>
            </a:pPr>
            <a:r>
              <a:rPr lang="en-US" sz="1600" dirty="0" smtClean="0"/>
              <a:t>W </a:t>
            </a:r>
            <a:r>
              <a:rPr lang="en-US" sz="1600" dirty="0"/>
              <a:t>helicity: </a:t>
            </a:r>
            <a:r>
              <a:rPr lang="en-US" sz="1600" dirty="0" smtClean="0"/>
              <a:t>Mara </a:t>
            </a:r>
            <a:r>
              <a:rPr lang="en-US" sz="1600" dirty="0" err="1"/>
              <a:t>Senghi</a:t>
            </a:r>
            <a:r>
              <a:rPr lang="en-US" sz="1600" dirty="0"/>
              <a:t> </a:t>
            </a:r>
            <a:endParaRPr lang="en-US" sz="1600" dirty="0" smtClean="0"/>
          </a:p>
          <a:p>
            <a:pPr lvl="3">
              <a:buFont typeface="Wingdings" charset="2"/>
              <a:buChar char="ü"/>
            </a:pPr>
            <a:r>
              <a:rPr lang="en-US" sz="1600" dirty="0" smtClean="0"/>
              <a:t>Charge </a:t>
            </a:r>
            <a:r>
              <a:rPr lang="en-US" sz="1600" dirty="0" err="1" smtClean="0"/>
              <a:t>asymm</a:t>
            </a:r>
            <a:r>
              <a:rPr lang="en-US" sz="1600" dirty="0" smtClean="0"/>
              <a:t>.: Thorsten </a:t>
            </a:r>
            <a:r>
              <a:rPr lang="en-US" sz="1600" dirty="0" err="1"/>
              <a:t>Chwalek</a:t>
            </a:r>
            <a:r>
              <a:rPr lang="en-US" sz="1600" dirty="0"/>
              <a:t> </a:t>
            </a:r>
          </a:p>
          <a:p>
            <a:pPr lvl="3"/>
            <a:r>
              <a:rPr lang="en-US" sz="1600" dirty="0" smtClean="0"/>
              <a:t>Differential: Maria </a:t>
            </a:r>
            <a:r>
              <a:rPr lang="en-US" sz="1600" dirty="0" err="1"/>
              <a:t>Aldaya</a:t>
            </a:r>
            <a:r>
              <a:rPr lang="en-US" sz="1600" dirty="0"/>
              <a:t> </a:t>
            </a:r>
            <a:endParaRPr lang="en-US" sz="1600" dirty="0" smtClean="0"/>
          </a:p>
          <a:p>
            <a:pPr marL="237744" lvl="2" indent="0">
              <a:buNone/>
            </a:pPr>
            <a:endParaRPr lang="en-US" sz="700" dirty="0" smtClean="0"/>
          </a:p>
          <a:p>
            <a:pPr lvl="1"/>
            <a:r>
              <a:rPr lang="en-US" sz="1800" dirty="0"/>
              <a:t>More info </a:t>
            </a:r>
            <a:r>
              <a:rPr lang="en-US" sz="1800" dirty="0" smtClean="0">
                <a:hlinkClick r:id="rId4"/>
              </a:rPr>
              <a:t>[Twiki]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6762848" y="2562901"/>
            <a:ext cx="2182239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/>
                <a:cs typeface="Arial"/>
              </a:rPr>
              <a:t>First TOP LHC combination</a:t>
            </a:r>
          </a:p>
        </p:txBody>
      </p:sp>
    </p:spTree>
    <p:extLst>
      <p:ext uri="{BB962C8B-B14F-4D97-AF65-F5344CB8AC3E}">
        <p14:creationId xmlns:p14="http://schemas.microsoft.com/office/powerpoint/2010/main" val="406908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16" y="1972211"/>
            <a:ext cx="4454679" cy="43503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2" y="1040368"/>
            <a:ext cx="4456843" cy="5410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Latest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00718" y="577918"/>
            <a:ext cx="1079442" cy="276999"/>
          </a:xfrm>
          <a:prstGeom prst="rect">
            <a:avLst/>
          </a:prstGeom>
          <a:solidFill>
            <a:schemeClr val="tx1"/>
          </a:solidFill>
          <a:ln w="190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/>
                <a:cs typeface="Arial"/>
              </a:rPr>
              <a:t>TOPLHCWG</a:t>
            </a:r>
            <a:endParaRPr lang="en-US" sz="12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9923" y="1163722"/>
            <a:ext cx="2067092" cy="8309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8A1D9"/>
                </a:solidFill>
              </a:rPr>
              <a:t>September 2014</a:t>
            </a:r>
          </a:p>
          <a:p>
            <a:r>
              <a:rPr lang="en-US" sz="1600" dirty="0" smtClean="0">
                <a:hlinkClick r:id="rId4"/>
              </a:rPr>
              <a:t>PAS TOP-14-009</a:t>
            </a:r>
            <a:endParaRPr lang="en-US" sz="1600" dirty="0" smtClean="0"/>
          </a:p>
          <a:p>
            <a:r>
              <a:rPr lang="en-US" sz="1600" dirty="0" err="1" smtClean="0"/>
              <a:t>tW</a:t>
            </a:r>
            <a:r>
              <a:rPr lang="en-US" sz="1600" dirty="0" smtClean="0"/>
              <a:t> combination, 8TeV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160079" y="2115974"/>
            <a:ext cx="1905495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8A1D9"/>
                </a:solidFill>
              </a:rPr>
              <a:t>September 2014   </a:t>
            </a:r>
          </a:p>
          <a:p>
            <a:r>
              <a:rPr lang="en-US" sz="1600" dirty="0" smtClean="0">
                <a:hlinkClick r:id="rId5"/>
              </a:rPr>
              <a:t>PAS TOP-14-016</a:t>
            </a:r>
            <a:endParaRPr lang="en-US" sz="1600" dirty="0" smtClean="0"/>
          </a:p>
          <a:p>
            <a:r>
              <a:rPr lang="en-US" sz="1600" dirty="0" err="1" smtClean="0"/>
              <a:t>tt</a:t>
            </a:r>
            <a:r>
              <a:rPr lang="en-US" sz="1600" dirty="0" smtClean="0"/>
              <a:t> cross section, eµ, 8TeV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3318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735" y="1372329"/>
            <a:ext cx="8291825" cy="4978347"/>
          </a:xfrm>
        </p:spPr>
        <p:txBody>
          <a:bodyPr>
            <a:noAutofit/>
          </a:bodyPr>
          <a:lstStyle/>
          <a:p>
            <a:pPr lvl="1"/>
            <a:r>
              <a:rPr lang="en-US" sz="1800" dirty="0" smtClean="0"/>
              <a:t>Top quark physics had a </a:t>
            </a:r>
            <a:r>
              <a:rPr lang="en-US" sz="1800" dirty="0" smtClean="0">
                <a:solidFill>
                  <a:srgbClr val="08A1D9"/>
                </a:solidFill>
              </a:rPr>
              <a:t>very </a:t>
            </a:r>
            <a:r>
              <a:rPr lang="en-US" sz="1800" dirty="0" smtClean="0">
                <a:solidFill>
                  <a:srgbClr val="08A1D9"/>
                </a:solidFill>
              </a:rPr>
              <a:t>prolific and successful Run-1 </a:t>
            </a:r>
            <a:endParaRPr lang="en-US" sz="1800" dirty="0" smtClean="0">
              <a:solidFill>
                <a:srgbClr val="08A1D9"/>
              </a:solidFill>
            </a:endParaRPr>
          </a:p>
          <a:p>
            <a:pPr lvl="1"/>
            <a:endParaRPr lang="en-US" sz="1800" dirty="0" smtClean="0">
              <a:solidFill>
                <a:srgbClr val="08A1D9"/>
              </a:solidFill>
            </a:endParaRPr>
          </a:p>
          <a:p>
            <a:pPr lvl="1"/>
            <a:r>
              <a:rPr lang="en-US" sz="1800" dirty="0" smtClean="0">
                <a:solidFill>
                  <a:schemeClr val="accent2"/>
                </a:solidFill>
              </a:rPr>
              <a:t>38 </a:t>
            </a:r>
            <a:r>
              <a:rPr lang="en-US" sz="1800" dirty="0" smtClean="0">
                <a:solidFill>
                  <a:schemeClr val="accent2"/>
                </a:solidFill>
              </a:rPr>
              <a:t>Run-1 TOP papers </a:t>
            </a:r>
            <a:r>
              <a:rPr lang="en-US" sz="1800" dirty="0" smtClean="0"/>
              <a:t>and 82 public </a:t>
            </a:r>
            <a:r>
              <a:rPr lang="en-US" sz="1800" dirty="0" err="1" smtClean="0"/>
              <a:t>PASes</a:t>
            </a:r>
            <a:r>
              <a:rPr lang="en-US" sz="1800" dirty="0" smtClean="0"/>
              <a:t> </a:t>
            </a:r>
          </a:p>
          <a:p>
            <a:pPr lvl="2"/>
            <a:r>
              <a:rPr lang="en-US" sz="1800" dirty="0" smtClean="0"/>
              <a:t>Enormous amount of work already public</a:t>
            </a:r>
            <a:endParaRPr lang="en-US" sz="1800" dirty="0"/>
          </a:p>
          <a:p>
            <a:pPr lvl="2"/>
            <a:r>
              <a:rPr lang="en-US" sz="1800" dirty="0" smtClean="0"/>
              <a:t>All info available in:</a:t>
            </a:r>
          </a:p>
          <a:p>
            <a:pPr lvl="3"/>
            <a:r>
              <a:rPr lang="en-US" sz="1600" dirty="0">
                <a:hlinkClick r:id="rId2"/>
              </a:rPr>
              <a:t>https://twiki.cern.ch/twiki/bin/view/CMSPublic/</a:t>
            </a:r>
            <a:r>
              <a:rPr lang="en-US" sz="1600" dirty="0" smtClean="0">
                <a:hlinkClick r:id="rId2"/>
              </a:rPr>
              <a:t>PhysicsResultsTOP</a:t>
            </a:r>
            <a:endParaRPr lang="en-US" sz="1600" dirty="0" smtClean="0"/>
          </a:p>
          <a:p>
            <a:pPr lvl="3"/>
            <a:endParaRPr lang="en-US" sz="1800" dirty="0" smtClean="0"/>
          </a:p>
          <a:p>
            <a:pPr lvl="1"/>
            <a:r>
              <a:rPr lang="en-US" sz="1800" dirty="0" smtClean="0"/>
              <a:t>While we are getting ready for Run-2, </a:t>
            </a:r>
            <a:r>
              <a:rPr lang="en-US" sz="1800" dirty="0" smtClean="0">
                <a:solidFill>
                  <a:schemeClr val="accent4"/>
                </a:solidFill>
              </a:rPr>
              <a:t>we </a:t>
            </a:r>
            <a:r>
              <a:rPr lang="en-US" sz="1800" dirty="0" smtClean="0">
                <a:solidFill>
                  <a:schemeClr val="accent4"/>
                </a:solidFill>
              </a:rPr>
              <a:t>are not finished </a:t>
            </a:r>
            <a:r>
              <a:rPr lang="en-US" sz="1800" dirty="0" smtClean="0">
                <a:solidFill>
                  <a:schemeClr val="accent4"/>
                </a:solidFill>
              </a:rPr>
              <a:t>yet with Run-1</a:t>
            </a:r>
            <a:endParaRPr lang="en-US" sz="1800" dirty="0" smtClean="0">
              <a:solidFill>
                <a:schemeClr val="accent4"/>
              </a:solidFill>
            </a:endParaRPr>
          </a:p>
          <a:p>
            <a:pPr lvl="2"/>
            <a:r>
              <a:rPr lang="en-US" sz="1800" dirty="0" smtClean="0"/>
              <a:t>Many analyses ongoing </a:t>
            </a:r>
            <a:endParaRPr lang="en-US" sz="1800" dirty="0" smtClean="0"/>
          </a:p>
          <a:p>
            <a:pPr lvl="3"/>
            <a:r>
              <a:rPr lang="en-US" sz="1800" dirty="0" smtClean="0"/>
              <a:t>~38 new</a:t>
            </a:r>
            <a:r>
              <a:rPr lang="en-US" sz="1800" dirty="0" smtClean="0"/>
              <a:t> </a:t>
            </a:r>
            <a:r>
              <a:rPr lang="en-US" sz="1800" dirty="0" smtClean="0"/>
              <a:t>papers already </a:t>
            </a:r>
            <a:r>
              <a:rPr lang="en-US" sz="1800" dirty="0" smtClean="0"/>
              <a:t>planned</a:t>
            </a:r>
            <a:endParaRPr lang="en-US" sz="1800" dirty="0" smtClean="0"/>
          </a:p>
          <a:p>
            <a:pPr lvl="2"/>
            <a:r>
              <a:rPr lang="en-US" sz="1800" dirty="0" smtClean="0"/>
              <a:t>Several important publications are still to </a:t>
            </a:r>
            <a:r>
              <a:rPr lang="en-US" sz="1800" dirty="0" smtClean="0"/>
              <a:t>come</a:t>
            </a:r>
          </a:p>
          <a:p>
            <a:pPr lvl="3"/>
            <a:r>
              <a:rPr lang="en-US" sz="1600" dirty="0" smtClean="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://twiki.cern.ch/twiki/bin/viewauth/CMS/Internal/PublicationPlan2014#</a:t>
            </a:r>
            <a:r>
              <a:rPr lang="en-US" sz="1600" dirty="0" smtClean="0">
                <a:hlinkClick r:id="rId3"/>
              </a:rPr>
              <a:t>TOP</a:t>
            </a:r>
            <a:endParaRPr lang="en-US" sz="1600" dirty="0" smtClean="0"/>
          </a:p>
          <a:p>
            <a:pPr lvl="2"/>
            <a:endParaRPr lang="en-US" sz="1800" dirty="0" smtClean="0"/>
          </a:p>
          <a:p>
            <a:pPr lvl="1"/>
            <a:r>
              <a:rPr lang="en-US" sz="1800" dirty="0" smtClean="0"/>
              <a:t>Some topics that could still be explored with Run-1 are uncovered, </a:t>
            </a:r>
            <a:r>
              <a:rPr lang="en-US" sz="1800" dirty="0" smtClean="0"/>
              <a:t>and </a:t>
            </a:r>
            <a:r>
              <a:rPr lang="en-US" sz="1800" dirty="0" smtClean="0"/>
              <a:t>some</a:t>
            </a:r>
            <a:r>
              <a:rPr lang="en-US" sz="1800" dirty="0" smtClean="0"/>
              <a:t> would profit from more manpower </a:t>
            </a:r>
            <a:r>
              <a:rPr lang="en-US" sz="1800" dirty="0" smtClean="0"/>
              <a:t>→ </a:t>
            </a:r>
            <a:r>
              <a:rPr lang="en-US" sz="1800" dirty="0" smtClean="0"/>
              <a:t>Join us!</a:t>
            </a:r>
            <a:endParaRPr lang="en-US" sz="1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7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Top quark production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3" descr="top-glyp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0515" y="1327550"/>
            <a:ext cx="2419892" cy="24198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b="19501"/>
          <a:stretch>
            <a:fillRect/>
          </a:stretch>
        </p:blipFill>
        <p:spPr>
          <a:xfrm>
            <a:off x="315206" y="1854400"/>
            <a:ext cx="4857448" cy="112679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3491" y="1208068"/>
            <a:ext cx="5392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96A1B"/>
                </a:solidFill>
              </a:rPr>
              <a:t>Main </a:t>
            </a:r>
            <a:r>
              <a:rPr lang="en-US" dirty="0" smtClean="0">
                <a:solidFill>
                  <a:srgbClr val="F96A1B"/>
                </a:solidFill>
              </a:rPr>
              <a:t>production mode: </a:t>
            </a:r>
          </a:p>
          <a:p>
            <a:r>
              <a:rPr lang="en-US" dirty="0" smtClean="0"/>
              <a:t>→ </a:t>
            </a:r>
            <a:r>
              <a:rPr lang="en-US" dirty="0" err="1" smtClean="0"/>
              <a:t>ttbar</a:t>
            </a:r>
            <a:r>
              <a:rPr lang="en-US" dirty="0" smtClean="0"/>
              <a:t> </a:t>
            </a:r>
            <a:r>
              <a:rPr lang="en-US" dirty="0"/>
              <a:t>pairs, via strong </a:t>
            </a:r>
            <a:r>
              <a:rPr lang="en-US" dirty="0" smtClean="0"/>
              <a:t>interaction </a:t>
            </a:r>
            <a:r>
              <a:rPr lang="en-US" dirty="0" smtClean="0">
                <a:solidFill>
                  <a:schemeClr val="accent4"/>
                </a:solidFill>
              </a:rPr>
              <a:t>(QCD)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913" y="3856335"/>
            <a:ext cx="1361601" cy="10101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06" y="3767892"/>
            <a:ext cx="1667840" cy="114976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6433" y="3834494"/>
            <a:ext cx="1316221" cy="1085207"/>
          </a:xfrm>
          <a:prstGeom prst="rect">
            <a:avLst/>
          </a:prstGeom>
          <a:effectLst/>
        </p:spPr>
      </p:pic>
      <p:sp>
        <p:nvSpPr>
          <p:cNvPr id="14" name="Rectangle 13"/>
          <p:cNvSpPr/>
          <p:nvPr/>
        </p:nvSpPr>
        <p:spPr>
          <a:xfrm>
            <a:off x="233491" y="3093814"/>
            <a:ext cx="5851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Alternative:</a:t>
            </a:r>
          </a:p>
          <a:p>
            <a:r>
              <a:rPr lang="en-US" dirty="0" smtClean="0"/>
              <a:t>→ single top quarks </a:t>
            </a:r>
            <a:r>
              <a:rPr lang="en-US" dirty="0" smtClean="0">
                <a:solidFill>
                  <a:srgbClr val="7C984A"/>
                </a:solidFill>
              </a:rPr>
              <a:t>(EWK production)</a:t>
            </a:r>
            <a:r>
              <a:rPr lang="en-US" dirty="0" smtClean="0"/>
              <a:t>, much smaller rate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81282" y="2741761"/>
            <a:ext cx="154311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In the </a:t>
            </a:r>
            <a:r>
              <a:rPr lang="en-US" sz="1600" dirty="0" smtClean="0"/>
              <a:t>SM:</a:t>
            </a:r>
          </a:p>
          <a:p>
            <a:pPr algn="ctr"/>
            <a:r>
              <a:rPr lang="en-US" sz="1600" dirty="0" err="1" smtClean="0">
                <a:solidFill>
                  <a:schemeClr val="accent6"/>
                </a:solidFill>
              </a:rPr>
              <a:t>t</a:t>
            </a:r>
            <a:r>
              <a:rPr lang="en-US" sz="1600" dirty="0" err="1">
                <a:solidFill>
                  <a:schemeClr val="accent6"/>
                </a:solidFill>
                <a:latin typeface="Cambria"/>
                <a:cs typeface="Cambria"/>
              </a:rPr>
              <a:t>→</a:t>
            </a:r>
            <a:r>
              <a:rPr lang="en-US" sz="1600" dirty="0" err="1">
                <a:solidFill>
                  <a:schemeClr val="accent6"/>
                </a:solidFill>
                <a:cs typeface="Cambria"/>
              </a:rPr>
              <a:t>Wb</a:t>
            </a:r>
            <a:r>
              <a:rPr lang="en-US" sz="1600" dirty="0">
                <a:solidFill>
                  <a:schemeClr val="accent6"/>
                </a:solidFill>
                <a:cs typeface="Cambria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cs typeface="Cambria"/>
              </a:rPr>
              <a:t>(~100%)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6341" y="4754958"/>
            <a:ext cx="9903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</a:t>
            </a:r>
            <a:r>
              <a:rPr lang="en-US" sz="1600" dirty="0" smtClean="0"/>
              <a:t>-channel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4006053" y="4786789"/>
            <a:ext cx="1022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s-channel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2596636" y="4748378"/>
            <a:ext cx="415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 smtClean="0"/>
              <a:t>tW</a:t>
            </a:r>
            <a:endParaRPr lang="en-US" sz="1600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225269"/>
              </p:ext>
            </p:extLst>
          </p:nvPr>
        </p:nvGraphicFramePr>
        <p:xfrm>
          <a:off x="2155913" y="5377167"/>
          <a:ext cx="4857448" cy="9143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484"/>
                <a:gridCol w="909241"/>
                <a:gridCol w="909241"/>
                <a:gridCol w="909241"/>
                <a:gridCol w="909241"/>
              </a:tblGrid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σ</a:t>
                      </a:r>
                      <a:r>
                        <a:rPr lang="en-US" sz="1400" dirty="0" smtClean="0"/>
                        <a:t> [pb]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ttbar</a:t>
                      </a:r>
                      <a:endParaRPr lang="en-US" sz="12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tW</a:t>
                      </a:r>
                      <a:endParaRPr lang="en-US" sz="14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s-channel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(7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163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64.6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15.6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4.59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(8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234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87.1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22.2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5.55</a:t>
                      </a:r>
                      <a:endParaRPr kumimoji="0" lang="it-IT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659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519"/>
            <a:ext cx="9153300" cy="5445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LHC Run 1 (2009 – 2013) 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942" y="1273955"/>
            <a:ext cx="2824809" cy="3766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47" y="1465939"/>
            <a:ext cx="1790294" cy="2398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219" y="1037055"/>
            <a:ext cx="3464839" cy="17612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8" y="4687463"/>
            <a:ext cx="2533216" cy="1574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874" y="4852238"/>
            <a:ext cx="2288179" cy="14971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2133" y="2266428"/>
            <a:ext cx="4436035" cy="33270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24400" y="3564823"/>
            <a:ext cx="125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8A1D9"/>
                </a:solidFill>
              </a:rPr>
              <a:t>~5fb</a:t>
            </a:r>
            <a:r>
              <a:rPr lang="en-US" sz="1400" baseline="30000" dirty="0" smtClean="0">
                <a:solidFill>
                  <a:srgbClr val="08A1D9"/>
                </a:solidFill>
              </a:rPr>
              <a:t>-1</a:t>
            </a:r>
            <a:r>
              <a:rPr lang="en-US" sz="1400" dirty="0" smtClean="0">
                <a:solidFill>
                  <a:srgbClr val="08A1D9"/>
                </a:solidFill>
              </a:rPr>
              <a:t>@7TeV</a:t>
            </a:r>
          </a:p>
          <a:p>
            <a:pPr algn="ctr"/>
            <a:r>
              <a:rPr lang="en-US" sz="1400" dirty="0" smtClean="0">
                <a:solidFill>
                  <a:srgbClr val="08A1D9"/>
                </a:solidFill>
              </a:rPr>
              <a:t>~20fb</a:t>
            </a:r>
            <a:r>
              <a:rPr lang="en-US" sz="1400" baseline="30000" dirty="0" smtClean="0">
                <a:solidFill>
                  <a:srgbClr val="08A1D9"/>
                </a:solidFill>
              </a:rPr>
              <a:t>-1</a:t>
            </a:r>
            <a:r>
              <a:rPr lang="en-US" sz="1400" dirty="0" smtClean="0">
                <a:solidFill>
                  <a:srgbClr val="08A1D9"/>
                </a:solidFill>
              </a:rPr>
              <a:t>@8TeV</a:t>
            </a:r>
            <a:endParaRPr lang="en-US" sz="1400" dirty="0">
              <a:solidFill>
                <a:srgbClr val="08A1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5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Run-1 in top quarks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96" y="1196845"/>
            <a:ext cx="8248006" cy="494615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9105" y="6135877"/>
            <a:ext cx="6140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Stolen from Pedro’s talk on TOP2014 </a:t>
            </a:r>
            <a:r>
              <a:rPr lang="en-US" sz="1400" dirty="0" smtClean="0">
                <a:hlinkClick r:id="rId3"/>
              </a:rPr>
              <a:t>(slides)</a:t>
            </a:r>
            <a:endParaRPr lang="en-US" sz="1400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124799" y="4956322"/>
            <a:ext cx="948924" cy="1417752"/>
            <a:chOff x="132894" y="4415702"/>
            <a:chExt cx="1469218" cy="199841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894" y="4415702"/>
              <a:ext cx="1469218" cy="199841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11422" y="4496161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6685" y="4657282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3395" y="4424192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51014" y="462839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55595" y="6013706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</a:rPr>
              <a:t>LHC: Certified top factory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96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405" y="2856323"/>
            <a:ext cx="2351060" cy="2183923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more than 4 years ago…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46" y="1591691"/>
            <a:ext cx="3532710" cy="2651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89150" y="4613485"/>
            <a:ext cx="37219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ICHEP 2010 in Paris Featured</a:t>
            </a:r>
          </a:p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CMS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 smtClean="0">
                <a:solidFill>
                  <a:schemeClr val="accent3"/>
                </a:solidFill>
              </a:rPr>
              <a:t>PAS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 smtClean="0">
                <a:solidFill>
                  <a:schemeClr val="accent3"/>
                </a:solidFill>
              </a:rPr>
              <a:t>TOP-10-004</a:t>
            </a:r>
          </a:p>
          <a:p>
            <a:pPr algn="ctr"/>
            <a:r>
              <a:rPr lang="en-US" dirty="0">
                <a:hlinkClick r:id="rId4"/>
              </a:rPr>
              <a:t>http://cds.cern.ch/record/</a:t>
            </a:r>
            <a:r>
              <a:rPr lang="en-US" dirty="0" smtClean="0">
                <a:hlinkClick r:id="rId4"/>
              </a:rPr>
              <a:t>1280706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60719" y="1768210"/>
            <a:ext cx="4853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‘Selection </a:t>
            </a:r>
            <a:r>
              <a:rPr lang="en-US" dirty="0"/>
              <a:t>of Top-Like Events in the Dilepton </a:t>
            </a:r>
            <a:r>
              <a:rPr lang="en-US" dirty="0" smtClean="0"/>
              <a:t>and Lepton</a:t>
            </a:r>
            <a:r>
              <a:rPr lang="en-US" dirty="0"/>
              <a:t>-plus-Jets Channels in Early 7 TeV </a:t>
            </a:r>
            <a:r>
              <a:rPr lang="en-US" dirty="0" smtClean="0"/>
              <a:t>Data</a:t>
            </a:r>
            <a:r>
              <a:rPr lang="en-US" dirty="0" smtClean="0"/>
              <a:t>’</a:t>
            </a:r>
            <a:endParaRPr lang="en-US" dirty="0" smtClean="0"/>
          </a:p>
          <a:p>
            <a:r>
              <a:rPr lang="en-US" dirty="0" smtClean="0"/>
              <a:t>A preliminary result with just  </a:t>
            </a:r>
            <a:r>
              <a:rPr lang="en-US" u="sng" dirty="0" smtClean="0">
                <a:solidFill>
                  <a:schemeClr val="accent2"/>
                </a:solidFill>
              </a:rPr>
              <a:t>78.5nb</a:t>
            </a:r>
            <a:r>
              <a:rPr lang="en-US" u="sng" baseline="30000" dirty="0" smtClean="0">
                <a:solidFill>
                  <a:schemeClr val="accent2"/>
                </a:solidFill>
              </a:rPr>
              <a:t>-1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883" y="3607807"/>
            <a:ext cx="2581291" cy="232415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08193" y="6051528"/>
            <a:ext cx="2357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Our first PAS with </a:t>
            </a:r>
            <a:r>
              <a:rPr lang="en-US" dirty="0" smtClean="0"/>
              <a:t>data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33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3454" y="4430471"/>
            <a:ext cx="8477404" cy="1612606"/>
          </a:xfrm>
          <a:prstGeom prst="rect">
            <a:avLst/>
          </a:prstGeom>
          <a:solidFill>
            <a:schemeClr val="bg1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and just some days ago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735" y="1283721"/>
            <a:ext cx="8291825" cy="495879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TOP 2014 in Cannes, France (28 Sep. – 3 Oct.</a:t>
            </a:r>
            <a:r>
              <a:rPr lang="en-US" sz="1800" dirty="0" smtClean="0"/>
              <a:t>) THE conference for top physics</a:t>
            </a:r>
            <a:endParaRPr lang="en-US" sz="1800" dirty="0" smtClean="0"/>
          </a:p>
          <a:p>
            <a:pPr lvl="1"/>
            <a:r>
              <a:rPr lang="en-US" sz="1800" dirty="0">
                <a:hlinkClick r:id="rId2"/>
              </a:rPr>
              <a:t>https://indico.in2p3.fr/event/10114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marL="0" indent="0"/>
            <a:r>
              <a:rPr lang="en-US" sz="1800" dirty="0" smtClean="0"/>
              <a:t>We</a:t>
            </a:r>
            <a:r>
              <a:rPr lang="en-US" sz="1800" dirty="0" smtClean="0"/>
              <a:t> </a:t>
            </a:r>
            <a:r>
              <a:rPr lang="en-US" sz="1800" dirty="0"/>
              <a:t>presented several new </a:t>
            </a:r>
            <a:r>
              <a:rPr lang="en-US" sz="1800" dirty="0" smtClean="0"/>
              <a:t>results in </a:t>
            </a:r>
            <a:r>
              <a:rPr lang="en-US" sz="1800" dirty="0"/>
              <a:t>TOP this </a:t>
            </a:r>
            <a:r>
              <a:rPr lang="en-US" sz="1800" dirty="0" smtClean="0"/>
              <a:t>year:</a:t>
            </a:r>
            <a:endParaRPr lang="en-US" sz="1800" dirty="0" smtClean="0"/>
          </a:p>
          <a:p>
            <a:pPr lvl="2"/>
            <a:r>
              <a:rPr lang="en-US" sz="1800" dirty="0" smtClean="0"/>
              <a:t>2 </a:t>
            </a:r>
            <a:r>
              <a:rPr lang="en-US" sz="1800" dirty="0"/>
              <a:t>papers </a:t>
            </a:r>
            <a:endParaRPr lang="en-US" sz="1800" dirty="0" smtClean="0"/>
          </a:p>
          <a:p>
            <a:pPr lvl="3">
              <a:buFont typeface="Arial"/>
              <a:buChar char="•"/>
            </a:pPr>
            <a:r>
              <a:rPr lang="en-US" sz="1800" dirty="0" smtClean="0"/>
              <a:t>TOP-12-020 </a:t>
            </a:r>
            <a:r>
              <a:rPr lang="en-US" sz="1800" dirty="0" smtClean="0">
                <a:hlinkClick r:id="rId3"/>
              </a:rPr>
              <a:t>arXiv:1410.1154</a:t>
            </a:r>
            <a:r>
              <a:rPr lang="en-US" sz="1800" dirty="0" smtClean="0"/>
              <a:t> (submitted to JHEP)</a:t>
            </a:r>
          </a:p>
          <a:p>
            <a:pPr lvl="3">
              <a:buFont typeface="Arial"/>
              <a:buChar char="•"/>
            </a:pPr>
            <a:r>
              <a:rPr lang="en-US" sz="1800" dirty="0"/>
              <a:t>TOP-13-012 </a:t>
            </a:r>
            <a:r>
              <a:rPr lang="en-US" sz="1800" dirty="0" smtClean="0">
                <a:hlinkClick r:id="rId4"/>
              </a:rPr>
              <a:t>arXiv:1409.7339</a:t>
            </a:r>
            <a:r>
              <a:rPr lang="en-US" sz="1800" dirty="0"/>
              <a:t> </a:t>
            </a:r>
            <a:r>
              <a:rPr lang="en-US" sz="1800" dirty="0" smtClean="0"/>
              <a:t>(submitted to JHEP)</a:t>
            </a:r>
          </a:p>
          <a:p>
            <a:pPr lvl="2"/>
            <a:r>
              <a:rPr lang="en-US" sz="1800" dirty="0" smtClean="0"/>
              <a:t>6 </a:t>
            </a:r>
            <a:r>
              <a:rPr lang="en-US" sz="1800" dirty="0" err="1" smtClean="0"/>
              <a:t>PASes</a:t>
            </a:r>
            <a:endParaRPr lang="en-US" sz="1800" dirty="0" smtClean="0"/>
          </a:p>
          <a:p>
            <a:pPr lvl="3">
              <a:buFont typeface="Arial"/>
              <a:buChar char="•"/>
            </a:pPr>
            <a:r>
              <a:rPr lang="en-US" sz="1800" dirty="0" smtClean="0"/>
              <a:t>TOP-14-014, TOP-14-004, TOP-14-015, TOP-14-009, TOP-14-016, TOP-14-010</a:t>
            </a:r>
          </a:p>
          <a:p>
            <a:pPr marL="237744" lvl="2" indent="0">
              <a:buNone/>
            </a:pPr>
            <a:endParaRPr lang="en-US" sz="1800" dirty="0" smtClean="0"/>
          </a:p>
          <a:p>
            <a:r>
              <a:rPr lang="en-US" sz="1800" b="1" u="sng" dirty="0" smtClean="0">
                <a:solidFill>
                  <a:srgbClr val="800040"/>
                </a:solidFill>
              </a:rPr>
              <a:t>CMS ruled the poster session</a:t>
            </a:r>
          </a:p>
          <a:p>
            <a:pPr lvl="1">
              <a:buFont typeface="Lucida Grande"/>
              <a:buChar char="3"/>
            </a:pPr>
            <a:r>
              <a:rPr lang="en-US" sz="1800" dirty="0" smtClean="0"/>
              <a:t>. James </a:t>
            </a:r>
            <a:r>
              <a:rPr lang="en-US" sz="1800" dirty="0"/>
              <a:t>with TOP-13-</a:t>
            </a:r>
            <a:r>
              <a:rPr lang="en-US" sz="1800" dirty="0" smtClean="0"/>
              <a:t>012 (</a:t>
            </a:r>
            <a:r>
              <a:rPr lang="en-US" sz="1800" dirty="0"/>
              <a:t>ex-</a:t>
            </a:r>
            <a:r>
              <a:rPr lang="en-US" sz="1800" dirty="0" err="1" smtClean="0"/>
              <a:t>aequo</a:t>
            </a:r>
            <a:r>
              <a:rPr lang="en-US" sz="1800" dirty="0" smtClean="0"/>
              <a:t>) </a:t>
            </a:r>
          </a:p>
          <a:p>
            <a:pPr lvl="1">
              <a:buFont typeface="Lucida Grande"/>
              <a:buChar char="2"/>
            </a:pPr>
            <a:r>
              <a:rPr lang="en-US" sz="2000" dirty="0" smtClean="0"/>
              <a:t>. Markus with TOP-14-001 </a:t>
            </a:r>
            <a:r>
              <a:rPr lang="en-US" sz="2000" dirty="0" smtClean="0">
                <a:solidFill>
                  <a:schemeClr val="accent3"/>
                </a:solidFill>
              </a:rPr>
              <a:t>‘Palme </a:t>
            </a:r>
            <a:r>
              <a:rPr lang="en-US" sz="2000" dirty="0" err="1" smtClean="0">
                <a:solidFill>
                  <a:schemeClr val="accent3"/>
                </a:solidFill>
              </a:rPr>
              <a:t>d’Argent</a:t>
            </a:r>
            <a:r>
              <a:rPr lang="en-US" sz="2000" dirty="0" smtClean="0">
                <a:solidFill>
                  <a:schemeClr val="accent3"/>
                </a:solidFill>
              </a:rPr>
              <a:t>’</a:t>
            </a:r>
          </a:p>
          <a:p>
            <a:pPr lvl="1">
              <a:buFont typeface="Lucida Grande"/>
              <a:buChar char="1"/>
            </a:pPr>
            <a:r>
              <a:rPr lang="en-US" b="1" dirty="0" smtClean="0"/>
              <a:t>. Benjamin </a:t>
            </a:r>
            <a:r>
              <a:rPr lang="en-US" b="1" dirty="0"/>
              <a:t>with TOP-13-007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u="sng" dirty="0" smtClean="0">
                <a:solidFill>
                  <a:schemeClr val="accent3"/>
                </a:solidFill>
              </a:rPr>
              <a:t>‘Palme d’Or’!</a:t>
            </a:r>
            <a:endParaRPr lang="en-US" b="1" u="sng" dirty="0">
              <a:solidFill>
                <a:schemeClr val="accent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544" y="4459669"/>
            <a:ext cx="1871670" cy="15683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37773" y="42775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7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numbers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15 October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20000"/>
          </a:bodyPr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60581" y="1643958"/>
            <a:ext cx="4549854" cy="3713162"/>
          </a:xfrm>
        </p:spPr>
        <p:txBody>
          <a:bodyPr>
            <a:normAutofit/>
          </a:bodyPr>
          <a:lstStyle/>
          <a:p>
            <a:pPr lvl="2"/>
            <a:r>
              <a:rPr lang="en-US" sz="1800" dirty="0" smtClean="0"/>
              <a:t>82 Public Analysis Summaries in </a:t>
            </a:r>
            <a:r>
              <a:rPr lang="en-US" sz="1800" dirty="0" err="1" smtClean="0"/>
              <a:t>cds</a:t>
            </a:r>
            <a:endParaRPr lang="en-US" sz="1800" dirty="0"/>
          </a:p>
          <a:p>
            <a:pPr lvl="2"/>
            <a:r>
              <a:rPr lang="en-US" sz="1800" u="sng" dirty="0" smtClean="0"/>
              <a:t>38 Papers </a:t>
            </a:r>
            <a:r>
              <a:rPr lang="en-US" sz="1800" dirty="0" smtClean="0"/>
              <a:t>submitted journals </a:t>
            </a:r>
          </a:p>
          <a:p>
            <a:pPr lvl="3"/>
            <a:r>
              <a:rPr lang="en-US" sz="1800" dirty="0" smtClean="0"/>
              <a:t>36 of them already published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 smtClean="0"/>
              <a:t>Planned ~</a:t>
            </a:r>
            <a:r>
              <a:rPr lang="en-US" sz="1800" dirty="0" smtClean="0">
                <a:solidFill>
                  <a:srgbClr val="000000"/>
                </a:solidFill>
              </a:rPr>
              <a:t>38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more </a:t>
            </a:r>
            <a:r>
              <a:rPr lang="en-US" sz="1800" dirty="0" smtClean="0">
                <a:solidFill>
                  <a:srgbClr val="000000"/>
                </a:solidFill>
              </a:rPr>
              <a:t>Run-1 </a:t>
            </a:r>
            <a:r>
              <a:rPr lang="en-US" sz="1800" dirty="0" smtClean="0">
                <a:solidFill>
                  <a:srgbClr val="000000"/>
                </a:solidFill>
              </a:rPr>
              <a:t>publications</a:t>
            </a:r>
          </a:p>
          <a:p>
            <a:pPr lvl="3"/>
            <a:r>
              <a:rPr lang="en-US" sz="1800" dirty="0" smtClean="0">
                <a:solidFill>
                  <a:srgbClr val="000000"/>
                </a:solidFill>
              </a:rPr>
              <a:t>Most cases work already ongoing</a:t>
            </a:r>
            <a:endParaRPr lang="en-US" sz="1800" dirty="0" smtClean="0">
              <a:solidFill>
                <a:srgbClr val="000000"/>
              </a:solidFill>
            </a:endParaRPr>
          </a:p>
          <a:p>
            <a:pPr lvl="3"/>
            <a:r>
              <a:rPr lang="en-US" sz="1800" dirty="0" smtClean="0"/>
              <a:t>1 FR, 2 post-CWR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3" y="4227039"/>
            <a:ext cx="1548643" cy="211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62" y="4788624"/>
            <a:ext cx="2716262" cy="1425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b="33930"/>
          <a:stretch/>
        </p:blipFill>
        <p:spPr>
          <a:xfrm>
            <a:off x="5087676" y="4943609"/>
            <a:ext cx="2972991" cy="127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176" y="1319642"/>
            <a:ext cx="3716157" cy="3468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39278" y="3022046"/>
            <a:ext cx="57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~X2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10819</TotalTime>
  <Words>3195</Words>
  <Application>Microsoft Macintosh PowerPoint</Application>
  <PresentationFormat>On-screen Show (4:3)</PresentationFormat>
  <Paragraphs>496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Angles</vt:lpstr>
      <vt:lpstr>Run 1 analyses end-game TOP PAG</vt:lpstr>
      <vt:lpstr>The top quark</vt:lpstr>
      <vt:lpstr>Top? Physics</vt:lpstr>
      <vt:lpstr>Top quark production</vt:lpstr>
      <vt:lpstr>LHC Run 1 (2009 – 2013) </vt:lpstr>
      <vt:lpstr>Run-1 in top quarks</vt:lpstr>
      <vt:lpstr>A bit more than 4 years ago…</vt:lpstr>
      <vt:lpstr>… and just some days ago</vt:lpstr>
      <vt:lpstr>Some numbers</vt:lpstr>
      <vt:lpstr>Organization</vt:lpstr>
      <vt:lpstr>Top cross sections</vt:lpstr>
      <vt:lpstr>Inclusive</vt:lpstr>
      <vt:lpstr>Inclusive Legacy 8TeV</vt:lpstr>
      <vt:lpstr>Differential</vt:lpstr>
      <vt:lpstr>Publication plans</vt:lpstr>
      <vt:lpstr>Publication plans (II)</vt:lpstr>
      <vt:lpstr>Top mass</vt:lpstr>
      <vt:lpstr>Standard methods</vt:lpstr>
      <vt:lpstr>Alternative methods</vt:lpstr>
      <vt:lpstr>Publication Plan</vt:lpstr>
      <vt:lpstr>Publication Plan (II)</vt:lpstr>
      <vt:lpstr>Top Properties</vt:lpstr>
      <vt:lpstr>Angular distributions</vt:lpstr>
      <vt:lpstr>Everything else (FCNC, tt + X, t→X…)</vt:lpstr>
      <vt:lpstr>Publication Plan</vt:lpstr>
      <vt:lpstr>Publication Plan (II)</vt:lpstr>
      <vt:lpstr>Single top</vt:lpstr>
      <vt:lpstr>t-channel, tW, and s-channel</vt:lpstr>
      <vt:lpstr>Most Recent – 8TeV 19.7fb-1</vt:lpstr>
      <vt:lpstr>Publication plans</vt:lpstr>
      <vt:lpstr>TOPLHCWG</vt:lpstr>
      <vt:lpstr>Latest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Summary of run 1 legacy results and publication plans for the remainder of the run 1 physics program</dc:title>
  <dc:creator>Rebeca Gonzalez Suarez</dc:creator>
  <cp:lastModifiedBy>Rebeca Gonzalez Suarez</cp:lastModifiedBy>
  <cp:revision>357</cp:revision>
  <dcterms:created xsi:type="dcterms:W3CDTF">2014-10-07T14:55:00Z</dcterms:created>
  <dcterms:modified xsi:type="dcterms:W3CDTF">2014-10-15T07:04:32Z</dcterms:modified>
</cp:coreProperties>
</file>